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84" r:id="rId4"/>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258" r:id="rId3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AD4B"/>
    <a:srgbClr val="114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69AEA-8386-5A47-941C-86B9890A7D63}" type="datetimeFigureOut">
              <a:rPr lang="tr-TR" smtClean="0"/>
              <a:t>12.08.2025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A1BF3-B45C-9A40-9E39-196CA2FEDD24}" type="slidenum">
              <a:rPr lang="tr-TR" smtClean="0"/>
              <a:t>‹#›</a:t>
            </a:fld>
            <a:endParaRPr lang="tr-TR"/>
          </a:p>
        </p:txBody>
      </p:sp>
    </p:spTree>
    <p:extLst>
      <p:ext uri="{BB962C8B-B14F-4D97-AF65-F5344CB8AC3E}">
        <p14:creationId xmlns:p14="http://schemas.microsoft.com/office/powerpoint/2010/main" val="275803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E1A1BF3-B45C-9A40-9E39-196CA2FEDD24}" type="slidenum">
              <a:rPr lang="tr-TR" smtClean="0"/>
              <a:t>1</a:t>
            </a:fld>
            <a:endParaRPr lang="tr-TR"/>
          </a:p>
        </p:txBody>
      </p:sp>
    </p:spTree>
    <p:extLst>
      <p:ext uri="{BB962C8B-B14F-4D97-AF65-F5344CB8AC3E}">
        <p14:creationId xmlns:p14="http://schemas.microsoft.com/office/powerpoint/2010/main" val="52469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9F13E-ED2A-B5B5-11B6-63676B366A5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8488B4D-DE0B-B26A-FD6A-B3FA38261BB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FA5FADC-0D76-2B87-4904-88350F1688C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78853BB-0B7F-A862-79C6-90240D4B8701}"/>
              </a:ext>
            </a:extLst>
          </p:cNvPr>
          <p:cNvSpPr>
            <a:spLocks noGrp="1"/>
          </p:cNvSpPr>
          <p:nvPr>
            <p:ph type="sldNum" sz="quarter" idx="5"/>
          </p:nvPr>
        </p:nvSpPr>
        <p:spPr/>
        <p:txBody>
          <a:bodyPr/>
          <a:lstStyle/>
          <a:p>
            <a:fld id="{5E1A1BF3-B45C-9A40-9E39-196CA2FEDD24}" type="slidenum">
              <a:rPr lang="tr-TR" smtClean="0"/>
              <a:t>10</a:t>
            </a:fld>
            <a:endParaRPr lang="tr-TR"/>
          </a:p>
        </p:txBody>
      </p:sp>
    </p:spTree>
    <p:extLst>
      <p:ext uri="{BB962C8B-B14F-4D97-AF65-F5344CB8AC3E}">
        <p14:creationId xmlns:p14="http://schemas.microsoft.com/office/powerpoint/2010/main" val="130097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21AD-36F6-4DAB-1656-9A732873E46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068FE55-97F5-2DAE-E857-2CF2DF0C065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FB8D107-7E82-E6A7-6CF7-F20DA4B8AB7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8451674-44F3-6688-9304-7EE56D79956A}"/>
              </a:ext>
            </a:extLst>
          </p:cNvPr>
          <p:cNvSpPr>
            <a:spLocks noGrp="1"/>
          </p:cNvSpPr>
          <p:nvPr>
            <p:ph type="sldNum" sz="quarter" idx="5"/>
          </p:nvPr>
        </p:nvSpPr>
        <p:spPr/>
        <p:txBody>
          <a:bodyPr/>
          <a:lstStyle/>
          <a:p>
            <a:fld id="{5E1A1BF3-B45C-9A40-9E39-196CA2FEDD24}" type="slidenum">
              <a:rPr lang="tr-TR" smtClean="0"/>
              <a:t>11</a:t>
            </a:fld>
            <a:endParaRPr lang="tr-TR"/>
          </a:p>
        </p:txBody>
      </p:sp>
    </p:spTree>
    <p:extLst>
      <p:ext uri="{BB962C8B-B14F-4D97-AF65-F5344CB8AC3E}">
        <p14:creationId xmlns:p14="http://schemas.microsoft.com/office/powerpoint/2010/main" val="4232456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4B7D-CABC-3078-C045-6B890C30BAE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88D4422-E6BF-2B19-5B1B-122AF1EF79A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4D9F37A-A535-C6C2-D0F5-805FA8D8E9F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78E3410-C281-4E19-AC87-0DD4782C6483}"/>
              </a:ext>
            </a:extLst>
          </p:cNvPr>
          <p:cNvSpPr>
            <a:spLocks noGrp="1"/>
          </p:cNvSpPr>
          <p:nvPr>
            <p:ph type="sldNum" sz="quarter" idx="5"/>
          </p:nvPr>
        </p:nvSpPr>
        <p:spPr/>
        <p:txBody>
          <a:bodyPr/>
          <a:lstStyle/>
          <a:p>
            <a:fld id="{5E1A1BF3-B45C-9A40-9E39-196CA2FEDD24}" type="slidenum">
              <a:rPr lang="tr-TR" smtClean="0"/>
              <a:t>12</a:t>
            </a:fld>
            <a:endParaRPr lang="tr-TR"/>
          </a:p>
        </p:txBody>
      </p:sp>
    </p:spTree>
    <p:extLst>
      <p:ext uri="{BB962C8B-B14F-4D97-AF65-F5344CB8AC3E}">
        <p14:creationId xmlns:p14="http://schemas.microsoft.com/office/powerpoint/2010/main" val="212167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4D480-726B-3412-8715-9B472EAAE6B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40323F0-5BCD-7D16-BDDA-0C3C3B45164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5C4A715-ABF4-95CB-D2AA-2A18C95D4A5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67FBCAD-A003-EAAE-FBA4-3C15825ED06E}"/>
              </a:ext>
            </a:extLst>
          </p:cNvPr>
          <p:cNvSpPr>
            <a:spLocks noGrp="1"/>
          </p:cNvSpPr>
          <p:nvPr>
            <p:ph type="sldNum" sz="quarter" idx="5"/>
          </p:nvPr>
        </p:nvSpPr>
        <p:spPr/>
        <p:txBody>
          <a:bodyPr/>
          <a:lstStyle/>
          <a:p>
            <a:fld id="{5E1A1BF3-B45C-9A40-9E39-196CA2FEDD24}" type="slidenum">
              <a:rPr lang="tr-TR" smtClean="0"/>
              <a:t>13</a:t>
            </a:fld>
            <a:endParaRPr lang="tr-TR"/>
          </a:p>
        </p:txBody>
      </p:sp>
    </p:spTree>
    <p:extLst>
      <p:ext uri="{BB962C8B-B14F-4D97-AF65-F5344CB8AC3E}">
        <p14:creationId xmlns:p14="http://schemas.microsoft.com/office/powerpoint/2010/main" val="391093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ECFB-5E72-AAFB-C479-39369066FF4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B89FDE6-0AC9-5623-AAFF-C2DCE345480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BD87212-B028-4A52-B28E-22732F7E90F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B64A7F3-A4D8-6CD4-8506-FECF0F702AD5}"/>
              </a:ext>
            </a:extLst>
          </p:cNvPr>
          <p:cNvSpPr>
            <a:spLocks noGrp="1"/>
          </p:cNvSpPr>
          <p:nvPr>
            <p:ph type="sldNum" sz="quarter" idx="5"/>
          </p:nvPr>
        </p:nvSpPr>
        <p:spPr/>
        <p:txBody>
          <a:bodyPr/>
          <a:lstStyle/>
          <a:p>
            <a:fld id="{5E1A1BF3-B45C-9A40-9E39-196CA2FEDD24}" type="slidenum">
              <a:rPr lang="tr-TR" smtClean="0"/>
              <a:t>14</a:t>
            </a:fld>
            <a:endParaRPr lang="tr-TR"/>
          </a:p>
        </p:txBody>
      </p:sp>
    </p:spTree>
    <p:extLst>
      <p:ext uri="{BB962C8B-B14F-4D97-AF65-F5344CB8AC3E}">
        <p14:creationId xmlns:p14="http://schemas.microsoft.com/office/powerpoint/2010/main" val="386019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788C4-DA63-B879-1162-FD264F9BA1F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92F9D8D-06F5-92FC-361E-B48F9671DAB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E2A8DC1-61AC-EE1A-646F-561A9EBA717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EF2C8A0-A30C-AF88-543D-142197E68090}"/>
              </a:ext>
            </a:extLst>
          </p:cNvPr>
          <p:cNvSpPr>
            <a:spLocks noGrp="1"/>
          </p:cNvSpPr>
          <p:nvPr>
            <p:ph type="sldNum" sz="quarter" idx="5"/>
          </p:nvPr>
        </p:nvSpPr>
        <p:spPr/>
        <p:txBody>
          <a:bodyPr/>
          <a:lstStyle/>
          <a:p>
            <a:fld id="{5E1A1BF3-B45C-9A40-9E39-196CA2FEDD24}" type="slidenum">
              <a:rPr lang="tr-TR" smtClean="0"/>
              <a:t>15</a:t>
            </a:fld>
            <a:endParaRPr lang="tr-TR"/>
          </a:p>
        </p:txBody>
      </p:sp>
    </p:spTree>
    <p:extLst>
      <p:ext uri="{BB962C8B-B14F-4D97-AF65-F5344CB8AC3E}">
        <p14:creationId xmlns:p14="http://schemas.microsoft.com/office/powerpoint/2010/main" val="119875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23D11-993C-91C3-F1E7-93E39B2A77F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D696D27-A654-82D4-172E-F831E393C78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ED4D495-82F4-7CDB-2CC0-0B59395D19F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0D2F374-F785-9466-9BDC-6A9BFE581383}"/>
              </a:ext>
            </a:extLst>
          </p:cNvPr>
          <p:cNvSpPr>
            <a:spLocks noGrp="1"/>
          </p:cNvSpPr>
          <p:nvPr>
            <p:ph type="sldNum" sz="quarter" idx="5"/>
          </p:nvPr>
        </p:nvSpPr>
        <p:spPr/>
        <p:txBody>
          <a:bodyPr/>
          <a:lstStyle/>
          <a:p>
            <a:fld id="{5E1A1BF3-B45C-9A40-9E39-196CA2FEDD24}" type="slidenum">
              <a:rPr lang="tr-TR" smtClean="0"/>
              <a:t>16</a:t>
            </a:fld>
            <a:endParaRPr lang="tr-TR"/>
          </a:p>
        </p:txBody>
      </p:sp>
    </p:spTree>
    <p:extLst>
      <p:ext uri="{BB962C8B-B14F-4D97-AF65-F5344CB8AC3E}">
        <p14:creationId xmlns:p14="http://schemas.microsoft.com/office/powerpoint/2010/main" val="335777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0D04-9A28-CC78-5287-D1EE0AC0E44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02EC968-4991-3DB5-F262-2108B589989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46C5A1E-E153-D35F-66E0-D3E959B33B2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0F3E65C-1535-EAEA-6C5A-21C17C49ACA4}"/>
              </a:ext>
            </a:extLst>
          </p:cNvPr>
          <p:cNvSpPr>
            <a:spLocks noGrp="1"/>
          </p:cNvSpPr>
          <p:nvPr>
            <p:ph type="sldNum" sz="quarter" idx="5"/>
          </p:nvPr>
        </p:nvSpPr>
        <p:spPr/>
        <p:txBody>
          <a:bodyPr/>
          <a:lstStyle/>
          <a:p>
            <a:fld id="{5E1A1BF3-B45C-9A40-9E39-196CA2FEDD24}" type="slidenum">
              <a:rPr lang="tr-TR" smtClean="0"/>
              <a:t>17</a:t>
            </a:fld>
            <a:endParaRPr lang="tr-TR"/>
          </a:p>
        </p:txBody>
      </p:sp>
    </p:spTree>
    <p:extLst>
      <p:ext uri="{BB962C8B-B14F-4D97-AF65-F5344CB8AC3E}">
        <p14:creationId xmlns:p14="http://schemas.microsoft.com/office/powerpoint/2010/main" val="147807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EEB1E-A5B9-250B-1756-058F670F554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E73EA20-9127-80A6-5E4C-7013E2FC2E8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A7CEB43-35EB-4822-9F93-2311C96367A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CFA22B1-8BB4-E585-E6C8-33FB1FC0AB7B}"/>
              </a:ext>
            </a:extLst>
          </p:cNvPr>
          <p:cNvSpPr>
            <a:spLocks noGrp="1"/>
          </p:cNvSpPr>
          <p:nvPr>
            <p:ph type="sldNum" sz="quarter" idx="5"/>
          </p:nvPr>
        </p:nvSpPr>
        <p:spPr/>
        <p:txBody>
          <a:bodyPr/>
          <a:lstStyle/>
          <a:p>
            <a:fld id="{5E1A1BF3-B45C-9A40-9E39-196CA2FEDD24}" type="slidenum">
              <a:rPr lang="tr-TR" smtClean="0"/>
              <a:t>18</a:t>
            </a:fld>
            <a:endParaRPr lang="tr-TR"/>
          </a:p>
        </p:txBody>
      </p:sp>
    </p:spTree>
    <p:extLst>
      <p:ext uri="{BB962C8B-B14F-4D97-AF65-F5344CB8AC3E}">
        <p14:creationId xmlns:p14="http://schemas.microsoft.com/office/powerpoint/2010/main" val="369738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55C52-F36C-F0C5-BC2B-DF0D872B354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E5B162A-C5F4-7797-854F-6469CA73C9F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153EADF-D960-0799-0209-7ACA87EB568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2CB869A-07FB-D7F3-F802-0AF5FB349E06}"/>
              </a:ext>
            </a:extLst>
          </p:cNvPr>
          <p:cNvSpPr>
            <a:spLocks noGrp="1"/>
          </p:cNvSpPr>
          <p:nvPr>
            <p:ph type="sldNum" sz="quarter" idx="5"/>
          </p:nvPr>
        </p:nvSpPr>
        <p:spPr/>
        <p:txBody>
          <a:bodyPr/>
          <a:lstStyle/>
          <a:p>
            <a:fld id="{5E1A1BF3-B45C-9A40-9E39-196CA2FEDD24}" type="slidenum">
              <a:rPr lang="tr-TR" smtClean="0"/>
              <a:t>19</a:t>
            </a:fld>
            <a:endParaRPr lang="tr-TR"/>
          </a:p>
        </p:txBody>
      </p:sp>
    </p:spTree>
    <p:extLst>
      <p:ext uri="{BB962C8B-B14F-4D97-AF65-F5344CB8AC3E}">
        <p14:creationId xmlns:p14="http://schemas.microsoft.com/office/powerpoint/2010/main" val="73315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E1A1BF3-B45C-9A40-9E39-196CA2FEDD24}" type="slidenum">
              <a:rPr lang="tr-TR" smtClean="0"/>
              <a:t>2</a:t>
            </a:fld>
            <a:endParaRPr lang="tr-TR"/>
          </a:p>
        </p:txBody>
      </p:sp>
    </p:spTree>
    <p:extLst>
      <p:ext uri="{BB962C8B-B14F-4D97-AF65-F5344CB8AC3E}">
        <p14:creationId xmlns:p14="http://schemas.microsoft.com/office/powerpoint/2010/main" val="165912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2D709-902F-5C9B-0C29-16E1FC8D238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122B584-2D4B-6C92-3279-01C90E46569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6B42396-8783-88ED-4533-A0004F9B9EC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DFD57D3-7F06-42ED-1BBA-AA45F3EF2F02}"/>
              </a:ext>
            </a:extLst>
          </p:cNvPr>
          <p:cNvSpPr>
            <a:spLocks noGrp="1"/>
          </p:cNvSpPr>
          <p:nvPr>
            <p:ph type="sldNum" sz="quarter" idx="5"/>
          </p:nvPr>
        </p:nvSpPr>
        <p:spPr/>
        <p:txBody>
          <a:bodyPr/>
          <a:lstStyle/>
          <a:p>
            <a:fld id="{5E1A1BF3-B45C-9A40-9E39-196CA2FEDD24}" type="slidenum">
              <a:rPr lang="tr-TR" smtClean="0"/>
              <a:t>20</a:t>
            </a:fld>
            <a:endParaRPr lang="tr-TR"/>
          </a:p>
        </p:txBody>
      </p:sp>
    </p:spTree>
    <p:extLst>
      <p:ext uri="{BB962C8B-B14F-4D97-AF65-F5344CB8AC3E}">
        <p14:creationId xmlns:p14="http://schemas.microsoft.com/office/powerpoint/2010/main" val="24198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5D8E3-7242-54C1-13CC-4BA500F49E7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E6844A0-770F-B989-D26C-8C8E346125D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49B4F88-A9BE-6DE9-7D74-BD1AC406D37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DA78697-1A65-43B4-1916-482AA358331B}"/>
              </a:ext>
            </a:extLst>
          </p:cNvPr>
          <p:cNvSpPr>
            <a:spLocks noGrp="1"/>
          </p:cNvSpPr>
          <p:nvPr>
            <p:ph type="sldNum" sz="quarter" idx="5"/>
          </p:nvPr>
        </p:nvSpPr>
        <p:spPr/>
        <p:txBody>
          <a:bodyPr/>
          <a:lstStyle/>
          <a:p>
            <a:fld id="{5E1A1BF3-B45C-9A40-9E39-196CA2FEDD24}" type="slidenum">
              <a:rPr lang="tr-TR" smtClean="0"/>
              <a:t>21</a:t>
            </a:fld>
            <a:endParaRPr lang="tr-TR"/>
          </a:p>
        </p:txBody>
      </p:sp>
    </p:spTree>
    <p:extLst>
      <p:ext uri="{BB962C8B-B14F-4D97-AF65-F5344CB8AC3E}">
        <p14:creationId xmlns:p14="http://schemas.microsoft.com/office/powerpoint/2010/main" val="363753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E030D-A761-F25D-5093-71C32DB5F3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871ED32-E934-65FC-05EC-89FB2ADDDEC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CB1D4B6-1F28-9E55-1836-5350AF788D4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478379D-E93B-DC22-C91E-086818086A8D}"/>
              </a:ext>
            </a:extLst>
          </p:cNvPr>
          <p:cNvSpPr>
            <a:spLocks noGrp="1"/>
          </p:cNvSpPr>
          <p:nvPr>
            <p:ph type="sldNum" sz="quarter" idx="5"/>
          </p:nvPr>
        </p:nvSpPr>
        <p:spPr/>
        <p:txBody>
          <a:bodyPr/>
          <a:lstStyle/>
          <a:p>
            <a:fld id="{5E1A1BF3-B45C-9A40-9E39-196CA2FEDD24}" type="slidenum">
              <a:rPr lang="tr-TR" smtClean="0"/>
              <a:t>22</a:t>
            </a:fld>
            <a:endParaRPr lang="tr-TR"/>
          </a:p>
        </p:txBody>
      </p:sp>
    </p:spTree>
    <p:extLst>
      <p:ext uri="{BB962C8B-B14F-4D97-AF65-F5344CB8AC3E}">
        <p14:creationId xmlns:p14="http://schemas.microsoft.com/office/powerpoint/2010/main" val="385779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DEA6-B0E0-B7F5-3B9D-86C76ED6D9E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52A37CF-0684-722E-E68D-B876290D72F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BD721FD-CB52-2BD0-0FA8-E379AB25115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767C8A6-191C-85A1-93C1-E76051806D7B}"/>
              </a:ext>
            </a:extLst>
          </p:cNvPr>
          <p:cNvSpPr>
            <a:spLocks noGrp="1"/>
          </p:cNvSpPr>
          <p:nvPr>
            <p:ph type="sldNum" sz="quarter" idx="5"/>
          </p:nvPr>
        </p:nvSpPr>
        <p:spPr/>
        <p:txBody>
          <a:bodyPr/>
          <a:lstStyle/>
          <a:p>
            <a:fld id="{5E1A1BF3-B45C-9A40-9E39-196CA2FEDD24}" type="slidenum">
              <a:rPr lang="tr-TR" smtClean="0"/>
              <a:t>23</a:t>
            </a:fld>
            <a:endParaRPr lang="tr-TR"/>
          </a:p>
        </p:txBody>
      </p:sp>
    </p:spTree>
    <p:extLst>
      <p:ext uri="{BB962C8B-B14F-4D97-AF65-F5344CB8AC3E}">
        <p14:creationId xmlns:p14="http://schemas.microsoft.com/office/powerpoint/2010/main" val="190979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4E312-8C0A-3C81-2958-E91491717A8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CEC7880-969E-86A2-C944-18D06BD469C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6F5AA4-6F5D-8F25-DDEA-072B8351313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1C5DC71-8D30-158B-4C12-5F32AD3329E2}"/>
              </a:ext>
            </a:extLst>
          </p:cNvPr>
          <p:cNvSpPr>
            <a:spLocks noGrp="1"/>
          </p:cNvSpPr>
          <p:nvPr>
            <p:ph type="sldNum" sz="quarter" idx="5"/>
          </p:nvPr>
        </p:nvSpPr>
        <p:spPr/>
        <p:txBody>
          <a:bodyPr/>
          <a:lstStyle/>
          <a:p>
            <a:fld id="{5E1A1BF3-B45C-9A40-9E39-196CA2FEDD24}" type="slidenum">
              <a:rPr lang="tr-TR" smtClean="0"/>
              <a:t>24</a:t>
            </a:fld>
            <a:endParaRPr lang="tr-TR"/>
          </a:p>
        </p:txBody>
      </p:sp>
    </p:spTree>
    <p:extLst>
      <p:ext uri="{BB962C8B-B14F-4D97-AF65-F5344CB8AC3E}">
        <p14:creationId xmlns:p14="http://schemas.microsoft.com/office/powerpoint/2010/main" val="3088981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522C3-82E1-158E-97A1-83AE7416861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ED42146-0E42-B3E5-0F36-01656F713C8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46D7410-92FA-9E11-8CBE-5722050228E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78CBBB0-8EEC-C479-BCA6-5DBF42A35044}"/>
              </a:ext>
            </a:extLst>
          </p:cNvPr>
          <p:cNvSpPr>
            <a:spLocks noGrp="1"/>
          </p:cNvSpPr>
          <p:nvPr>
            <p:ph type="sldNum" sz="quarter" idx="5"/>
          </p:nvPr>
        </p:nvSpPr>
        <p:spPr/>
        <p:txBody>
          <a:bodyPr/>
          <a:lstStyle/>
          <a:p>
            <a:fld id="{5E1A1BF3-B45C-9A40-9E39-196CA2FEDD24}" type="slidenum">
              <a:rPr lang="tr-TR" smtClean="0"/>
              <a:t>25</a:t>
            </a:fld>
            <a:endParaRPr lang="tr-TR"/>
          </a:p>
        </p:txBody>
      </p:sp>
    </p:spTree>
    <p:extLst>
      <p:ext uri="{BB962C8B-B14F-4D97-AF65-F5344CB8AC3E}">
        <p14:creationId xmlns:p14="http://schemas.microsoft.com/office/powerpoint/2010/main" val="1021986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58E36-674A-F8C1-F06D-A6581D94B0F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9D94B9-6DF4-675A-89FC-E0968FFC71C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5651666-4021-CAFF-7876-AB13B4C2453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9378298-F503-66D2-0B1E-DF0E0E777059}"/>
              </a:ext>
            </a:extLst>
          </p:cNvPr>
          <p:cNvSpPr>
            <a:spLocks noGrp="1"/>
          </p:cNvSpPr>
          <p:nvPr>
            <p:ph type="sldNum" sz="quarter" idx="5"/>
          </p:nvPr>
        </p:nvSpPr>
        <p:spPr/>
        <p:txBody>
          <a:bodyPr/>
          <a:lstStyle/>
          <a:p>
            <a:fld id="{5E1A1BF3-B45C-9A40-9E39-196CA2FEDD24}" type="slidenum">
              <a:rPr lang="tr-TR" smtClean="0"/>
              <a:t>26</a:t>
            </a:fld>
            <a:endParaRPr lang="tr-TR"/>
          </a:p>
        </p:txBody>
      </p:sp>
    </p:spTree>
    <p:extLst>
      <p:ext uri="{BB962C8B-B14F-4D97-AF65-F5344CB8AC3E}">
        <p14:creationId xmlns:p14="http://schemas.microsoft.com/office/powerpoint/2010/main" val="3605683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AC55-0E97-C919-BB99-A18E41D804D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D602AB6-04EA-F37B-B673-BB6DE983C0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AF35675-8DD6-A4A2-90CB-9DA8DFBA7C8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CFFB15B-FAAC-EA95-1D01-1DD34038DCBA}"/>
              </a:ext>
            </a:extLst>
          </p:cNvPr>
          <p:cNvSpPr>
            <a:spLocks noGrp="1"/>
          </p:cNvSpPr>
          <p:nvPr>
            <p:ph type="sldNum" sz="quarter" idx="5"/>
          </p:nvPr>
        </p:nvSpPr>
        <p:spPr/>
        <p:txBody>
          <a:bodyPr/>
          <a:lstStyle/>
          <a:p>
            <a:fld id="{5E1A1BF3-B45C-9A40-9E39-196CA2FEDD24}" type="slidenum">
              <a:rPr lang="tr-TR" smtClean="0"/>
              <a:t>27</a:t>
            </a:fld>
            <a:endParaRPr lang="tr-TR"/>
          </a:p>
        </p:txBody>
      </p:sp>
    </p:spTree>
    <p:extLst>
      <p:ext uri="{BB962C8B-B14F-4D97-AF65-F5344CB8AC3E}">
        <p14:creationId xmlns:p14="http://schemas.microsoft.com/office/powerpoint/2010/main" val="4252201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63DDA-66C2-FB49-B0B7-4B3FBF6FC2F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FF94353-BE85-9359-929A-052DFD22CF4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F23370D-7011-230B-1EE7-45D80F5A52E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09D06EC-8D8C-6358-5FF6-08B9AFE4EAA8}"/>
              </a:ext>
            </a:extLst>
          </p:cNvPr>
          <p:cNvSpPr>
            <a:spLocks noGrp="1"/>
          </p:cNvSpPr>
          <p:nvPr>
            <p:ph type="sldNum" sz="quarter" idx="5"/>
          </p:nvPr>
        </p:nvSpPr>
        <p:spPr/>
        <p:txBody>
          <a:bodyPr/>
          <a:lstStyle/>
          <a:p>
            <a:fld id="{5E1A1BF3-B45C-9A40-9E39-196CA2FEDD24}" type="slidenum">
              <a:rPr lang="tr-TR" smtClean="0"/>
              <a:t>28</a:t>
            </a:fld>
            <a:endParaRPr lang="tr-TR"/>
          </a:p>
        </p:txBody>
      </p:sp>
    </p:spTree>
    <p:extLst>
      <p:ext uri="{BB962C8B-B14F-4D97-AF65-F5344CB8AC3E}">
        <p14:creationId xmlns:p14="http://schemas.microsoft.com/office/powerpoint/2010/main" val="665357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074B-7F3E-568B-FB56-7546C651A66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199F0AC-C68E-AFB9-A356-A82D5AE2269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B0EF418-DE6B-B0C9-2A02-895F478C942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C56E72A-4319-CBD2-F0F9-3899EB6F6B10}"/>
              </a:ext>
            </a:extLst>
          </p:cNvPr>
          <p:cNvSpPr>
            <a:spLocks noGrp="1"/>
          </p:cNvSpPr>
          <p:nvPr>
            <p:ph type="sldNum" sz="quarter" idx="5"/>
          </p:nvPr>
        </p:nvSpPr>
        <p:spPr/>
        <p:txBody>
          <a:bodyPr/>
          <a:lstStyle/>
          <a:p>
            <a:fld id="{5E1A1BF3-B45C-9A40-9E39-196CA2FEDD24}" type="slidenum">
              <a:rPr lang="tr-TR" smtClean="0"/>
              <a:t>29</a:t>
            </a:fld>
            <a:endParaRPr lang="tr-TR"/>
          </a:p>
        </p:txBody>
      </p:sp>
    </p:spTree>
    <p:extLst>
      <p:ext uri="{BB962C8B-B14F-4D97-AF65-F5344CB8AC3E}">
        <p14:creationId xmlns:p14="http://schemas.microsoft.com/office/powerpoint/2010/main" val="76662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37EE-8226-E142-A312-3C39F8D10C8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FA4600C-C034-0CF9-7193-A74A264F12D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490396-4D97-B06B-2D8D-1806BA79894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98D3AE-7719-EE7A-D47B-1DF515B6CDE4}"/>
              </a:ext>
            </a:extLst>
          </p:cNvPr>
          <p:cNvSpPr>
            <a:spLocks noGrp="1"/>
          </p:cNvSpPr>
          <p:nvPr>
            <p:ph type="sldNum" sz="quarter" idx="5"/>
          </p:nvPr>
        </p:nvSpPr>
        <p:spPr/>
        <p:txBody>
          <a:bodyPr/>
          <a:lstStyle/>
          <a:p>
            <a:fld id="{5E1A1BF3-B45C-9A40-9E39-196CA2FEDD24}" type="slidenum">
              <a:rPr lang="tr-TR" smtClean="0"/>
              <a:t>3</a:t>
            </a:fld>
            <a:endParaRPr lang="tr-TR"/>
          </a:p>
        </p:txBody>
      </p:sp>
    </p:spTree>
    <p:extLst>
      <p:ext uri="{BB962C8B-B14F-4D97-AF65-F5344CB8AC3E}">
        <p14:creationId xmlns:p14="http://schemas.microsoft.com/office/powerpoint/2010/main" val="24128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F800-4ED8-9254-D3AC-DA95A4EA23D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CF20DD2-EF3B-0B78-6586-042E5925184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3B0FE63-EB61-13C7-F681-F84E48AFF42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609B062-5957-15D7-0DDE-CF349893D5CC}"/>
              </a:ext>
            </a:extLst>
          </p:cNvPr>
          <p:cNvSpPr>
            <a:spLocks noGrp="1"/>
          </p:cNvSpPr>
          <p:nvPr>
            <p:ph type="sldNum" sz="quarter" idx="5"/>
          </p:nvPr>
        </p:nvSpPr>
        <p:spPr/>
        <p:txBody>
          <a:bodyPr/>
          <a:lstStyle/>
          <a:p>
            <a:fld id="{5E1A1BF3-B45C-9A40-9E39-196CA2FEDD24}" type="slidenum">
              <a:rPr lang="tr-TR" smtClean="0"/>
              <a:t>30</a:t>
            </a:fld>
            <a:endParaRPr lang="tr-TR"/>
          </a:p>
        </p:txBody>
      </p:sp>
    </p:spTree>
    <p:extLst>
      <p:ext uri="{BB962C8B-B14F-4D97-AF65-F5344CB8AC3E}">
        <p14:creationId xmlns:p14="http://schemas.microsoft.com/office/powerpoint/2010/main" val="3989917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1A788-A7B9-F064-382F-ECFEC473104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AFDE98A-687B-5131-F4BC-A961A36C653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45D8F24-6417-322E-64CC-68331F4745D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D1FE02F-E22D-1991-C7DA-BDF1C8B4ADDB}"/>
              </a:ext>
            </a:extLst>
          </p:cNvPr>
          <p:cNvSpPr>
            <a:spLocks noGrp="1"/>
          </p:cNvSpPr>
          <p:nvPr>
            <p:ph type="sldNum" sz="quarter" idx="5"/>
          </p:nvPr>
        </p:nvSpPr>
        <p:spPr/>
        <p:txBody>
          <a:bodyPr/>
          <a:lstStyle/>
          <a:p>
            <a:fld id="{5E1A1BF3-B45C-9A40-9E39-196CA2FEDD24}" type="slidenum">
              <a:rPr lang="tr-TR" smtClean="0"/>
              <a:t>31</a:t>
            </a:fld>
            <a:endParaRPr lang="tr-TR"/>
          </a:p>
        </p:txBody>
      </p:sp>
    </p:spTree>
    <p:extLst>
      <p:ext uri="{BB962C8B-B14F-4D97-AF65-F5344CB8AC3E}">
        <p14:creationId xmlns:p14="http://schemas.microsoft.com/office/powerpoint/2010/main" val="1285226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B5E6-1479-0A02-7D7E-1CC3EE51E04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708B7C8-7D50-2A03-42DE-7F4FEF337A4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85B84F1-E0AF-D5FE-D8DF-725414A0A59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D41930F-10F2-3A69-9736-C8AEC0E2BCB8}"/>
              </a:ext>
            </a:extLst>
          </p:cNvPr>
          <p:cNvSpPr>
            <a:spLocks noGrp="1"/>
          </p:cNvSpPr>
          <p:nvPr>
            <p:ph type="sldNum" sz="quarter" idx="5"/>
          </p:nvPr>
        </p:nvSpPr>
        <p:spPr/>
        <p:txBody>
          <a:bodyPr/>
          <a:lstStyle/>
          <a:p>
            <a:fld id="{5E1A1BF3-B45C-9A40-9E39-196CA2FEDD24}" type="slidenum">
              <a:rPr lang="tr-TR" smtClean="0"/>
              <a:t>32</a:t>
            </a:fld>
            <a:endParaRPr lang="tr-TR"/>
          </a:p>
        </p:txBody>
      </p:sp>
    </p:spTree>
    <p:extLst>
      <p:ext uri="{BB962C8B-B14F-4D97-AF65-F5344CB8AC3E}">
        <p14:creationId xmlns:p14="http://schemas.microsoft.com/office/powerpoint/2010/main" val="224591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CF37D-41D0-ABD1-2B22-AA0A1651A06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E10C3F4-4D01-DE1A-0226-DACDB911CAE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95A94A1-606E-8375-52A7-E102A22883E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C775F19-58EE-6EC0-08B7-9D7ADC83DEF0}"/>
              </a:ext>
            </a:extLst>
          </p:cNvPr>
          <p:cNvSpPr>
            <a:spLocks noGrp="1"/>
          </p:cNvSpPr>
          <p:nvPr>
            <p:ph type="sldNum" sz="quarter" idx="5"/>
          </p:nvPr>
        </p:nvSpPr>
        <p:spPr/>
        <p:txBody>
          <a:bodyPr/>
          <a:lstStyle/>
          <a:p>
            <a:fld id="{5E1A1BF3-B45C-9A40-9E39-196CA2FEDD24}" type="slidenum">
              <a:rPr lang="tr-TR" smtClean="0"/>
              <a:t>4</a:t>
            </a:fld>
            <a:endParaRPr lang="tr-TR"/>
          </a:p>
        </p:txBody>
      </p:sp>
    </p:spTree>
    <p:extLst>
      <p:ext uri="{BB962C8B-B14F-4D97-AF65-F5344CB8AC3E}">
        <p14:creationId xmlns:p14="http://schemas.microsoft.com/office/powerpoint/2010/main" val="1465135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99B64-0DCC-DCA5-B76C-1B7E86EF0F2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B43DBF0-939F-572C-3924-683D23F85F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2BA7A5-210D-6334-C5C4-7816E0B8720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48FA76F-E123-FDF0-61B5-691BBD705A16}"/>
              </a:ext>
            </a:extLst>
          </p:cNvPr>
          <p:cNvSpPr>
            <a:spLocks noGrp="1"/>
          </p:cNvSpPr>
          <p:nvPr>
            <p:ph type="sldNum" sz="quarter" idx="5"/>
          </p:nvPr>
        </p:nvSpPr>
        <p:spPr/>
        <p:txBody>
          <a:bodyPr/>
          <a:lstStyle/>
          <a:p>
            <a:fld id="{5E1A1BF3-B45C-9A40-9E39-196CA2FEDD24}" type="slidenum">
              <a:rPr lang="tr-TR" smtClean="0"/>
              <a:t>5</a:t>
            </a:fld>
            <a:endParaRPr lang="tr-TR"/>
          </a:p>
        </p:txBody>
      </p:sp>
    </p:spTree>
    <p:extLst>
      <p:ext uri="{BB962C8B-B14F-4D97-AF65-F5344CB8AC3E}">
        <p14:creationId xmlns:p14="http://schemas.microsoft.com/office/powerpoint/2010/main" val="2977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8A71-A4DE-F718-ADE7-484C7A6C1DC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540C113-A111-52C0-4FCD-565F42969FA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9A15C14-8CD9-2A9E-3B01-DCBD79D84D3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46B3D79-DEF6-0BBD-3D11-6DA6AB156F60}"/>
              </a:ext>
            </a:extLst>
          </p:cNvPr>
          <p:cNvSpPr>
            <a:spLocks noGrp="1"/>
          </p:cNvSpPr>
          <p:nvPr>
            <p:ph type="sldNum" sz="quarter" idx="5"/>
          </p:nvPr>
        </p:nvSpPr>
        <p:spPr/>
        <p:txBody>
          <a:bodyPr/>
          <a:lstStyle/>
          <a:p>
            <a:fld id="{5E1A1BF3-B45C-9A40-9E39-196CA2FEDD24}" type="slidenum">
              <a:rPr lang="tr-TR" smtClean="0"/>
              <a:t>6</a:t>
            </a:fld>
            <a:endParaRPr lang="tr-TR"/>
          </a:p>
        </p:txBody>
      </p:sp>
    </p:spTree>
    <p:extLst>
      <p:ext uri="{BB962C8B-B14F-4D97-AF65-F5344CB8AC3E}">
        <p14:creationId xmlns:p14="http://schemas.microsoft.com/office/powerpoint/2010/main" val="89535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81F0-1BB0-5C1F-9CE7-DE551BC573A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40D75AE-978A-6FE6-E664-A98A92A7ECE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27AEA9-6FFE-90F9-583C-863E4212846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E585DAC-A166-6263-5106-C261D1C4EC89}"/>
              </a:ext>
            </a:extLst>
          </p:cNvPr>
          <p:cNvSpPr>
            <a:spLocks noGrp="1"/>
          </p:cNvSpPr>
          <p:nvPr>
            <p:ph type="sldNum" sz="quarter" idx="5"/>
          </p:nvPr>
        </p:nvSpPr>
        <p:spPr/>
        <p:txBody>
          <a:bodyPr/>
          <a:lstStyle/>
          <a:p>
            <a:fld id="{5E1A1BF3-B45C-9A40-9E39-196CA2FEDD24}" type="slidenum">
              <a:rPr lang="tr-TR" smtClean="0"/>
              <a:t>7</a:t>
            </a:fld>
            <a:endParaRPr lang="tr-TR"/>
          </a:p>
        </p:txBody>
      </p:sp>
    </p:spTree>
    <p:extLst>
      <p:ext uri="{BB962C8B-B14F-4D97-AF65-F5344CB8AC3E}">
        <p14:creationId xmlns:p14="http://schemas.microsoft.com/office/powerpoint/2010/main" val="299001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01226-1EC9-E07B-9E79-78363A9678A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BA91443-B88C-D452-6859-7450E61E449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486B50D-06EB-7629-0D09-CBED37B33A8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57137E8-88DD-96FD-D401-DFB18CFEEA54}"/>
              </a:ext>
            </a:extLst>
          </p:cNvPr>
          <p:cNvSpPr>
            <a:spLocks noGrp="1"/>
          </p:cNvSpPr>
          <p:nvPr>
            <p:ph type="sldNum" sz="quarter" idx="5"/>
          </p:nvPr>
        </p:nvSpPr>
        <p:spPr/>
        <p:txBody>
          <a:bodyPr/>
          <a:lstStyle/>
          <a:p>
            <a:fld id="{5E1A1BF3-B45C-9A40-9E39-196CA2FEDD24}" type="slidenum">
              <a:rPr lang="tr-TR" smtClean="0"/>
              <a:t>8</a:t>
            </a:fld>
            <a:endParaRPr lang="tr-TR"/>
          </a:p>
        </p:txBody>
      </p:sp>
    </p:spTree>
    <p:extLst>
      <p:ext uri="{BB962C8B-B14F-4D97-AF65-F5344CB8AC3E}">
        <p14:creationId xmlns:p14="http://schemas.microsoft.com/office/powerpoint/2010/main" val="122554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A68D-DB67-01FB-2339-767FE8C999F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6AAA158-9D59-C12C-A188-7DD333CB4B8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A4D6F18-A067-5218-EE81-0AC37A8E8DC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4D08468-F069-A6DB-3713-CD46E1712BAA}"/>
              </a:ext>
            </a:extLst>
          </p:cNvPr>
          <p:cNvSpPr>
            <a:spLocks noGrp="1"/>
          </p:cNvSpPr>
          <p:nvPr>
            <p:ph type="sldNum" sz="quarter" idx="5"/>
          </p:nvPr>
        </p:nvSpPr>
        <p:spPr/>
        <p:txBody>
          <a:bodyPr/>
          <a:lstStyle/>
          <a:p>
            <a:fld id="{5E1A1BF3-B45C-9A40-9E39-196CA2FEDD24}" type="slidenum">
              <a:rPr lang="tr-TR" smtClean="0"/>
              <a:t>9</a:t>
            </a:fld>
            <a:endParaRPr lang="tr-TR"/>
          </a:p>
        </p:txBody>
      </p:sp>
    </p:spTree>
    <p:extLst>
      <p:ext uri="{BB962C8B-B14F-4D97-AF65-F5344CB8AC3E}">
        <p14:creationId xmlns:p14="http://schemas.microsoft.com/office/powerpoint/2010/main" val="212197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EF7C0-27F4-1D18-3EDF-64FBBA32684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7E7454-F1A0-CDAF-5E53-01B7ED5F1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637E12D-E640-FD13-033C-29C99BD71B6E}"/>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E280B8B9-B565-628C-04E1-BD6A944F3B2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DAA68B-4545-78FD-3BE7-64783C46301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53136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736EE6-729C-23A8-55D9-4348B1F3985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7A468A7-A0DA-FC0A-B47F-AACDFEA1863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296F6A5-9410-0093-F451-F06803DBF63B}"/>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12388048-E35D-9B5B-B3D1-8E91C2885C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05A5429-0041-DC8B-F3B2-E233C16C99A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7442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C95E675-FBAA-851A-25B6-E2169145C0A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ED87B5D-4CCB-D489-F147-9ABFC811C73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27A7E55-4E3E-F653-B72A-B8E1AE4D22E3}"/>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20E1163A-D5E6-AB9B-210A-9E1383846D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E350367-8121-16BA-ABDC-20F947BAA76B}"/>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87407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68816D-080D-8A00-C60B-29B1EB1E10F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D9F26C-680B-4C4A-6CBA-88A0BA72117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73002CE-503E-5A76-1507-A4A840DE93D2}"/>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16C1DAE8-F385-FAC6-FAC5-E76AEA5BD41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1FAF9F-9A58-396F-A7E8-C72311B6CBB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25158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368CE9-0C77-5EC6-4398-03091AD4283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CA6183F-67C4-3CC9-AC39-C98F121E1E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F3AFBE5-8383-3B82-5007-D6EBCCA1A9D4}"/>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921D7763-0B44-9E3A-D687-56E2E89C3AC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1CFB3A-A369-EEDF-6E21-8ED9A1E263C0}"/>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213039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67BA6B-5D00-0772-F8F6-059C35620FC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178D20-AF8A-5C33-1843-A3C678D4D5C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D39A90B-61B8-0702-7E1A-9B213C37898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94C42FB-9D43-EECC-1367-777ED40E5A4A}"/>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E6533929-FD53-555A-6D08-C451D48BAA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2CCD6E6-9809-7D3D-C7A1-CC207744F15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45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9EBC06-3DC1-DEB6-265D-73CC96EE317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BF9E9C9-41F6-D48D-1D90-1FC808874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7816E12-46F7-9795-BF22-03FCBF76903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A193198-085D-20FF-842E-76ABED30F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5EF6B9A-CB74-872F-D471-4B84F0D39E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FE64BFD-F4E4-2328-5DB2-40B370AA4932}"/>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8" name="Alt Bilgi Yer Tutucusu 7">
            <a:extLst>
              <a:ext uri="{FF2B5EF4-FFF2-40B4-BE49-F238E27FC236}">
                <a16:creationId xmlns:a16="http://schemas.microsoft.com/office/drawing/2014/main" id="{2812CF7F-3EAE-1159-00AE-1EB48210D9A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B5AFD52-0E6F-38F1-376C-4622D2C3CF2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3145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3EEB21-7981-9120-153C-E6398FDE742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4960AF8-6592-120E-A063-67672B31D284}"/>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4" name="Alt Bilgi Yer Tutucusu 3">
            <a:extLst>
              <a:ext uri="{FF2B5EF4-FFF2-40B4-BE49-F238E27FC236}">
                <a16:creationId xmlns:a16="http://schemas.microsoft.com/office/drawing/2014/main" id="{5C817E2B-7FA6-38D3-AF90-ED62BAAB689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C823BD3-63EB-5F1C-2C50-0B9F5AE2BAB3}"/>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02934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3E5D30D-D04B-6108-5F64-E0F1688D165C}"/>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3" name="Alt Bilgi Yer Tutucusu 2">
            <a:extLst>
              <a:ext uri="{FF2B5EF4-FFF2-40B4-BE49-F238E27FC236}">
                <a16:creationId xmlns:a16="http://schemas.microsoft.com/office/drawing/2014/main" id="{78AD2680-99DE-4614-DD93-41940BBCAFB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0C765B7-719A-BCFF-11EC-FEF5F60D50EA}"/>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64204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038A7-D681-C263-A7AC-68797E90D53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0AF33EC-D049-44BF-8BEA-6A02C0160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45328D4-40FF-BD98-E267-47A0C05A2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D0B3BC-990A-408D-08F2-7EEC38572191}"/>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41451A56-5951-DE7E-B64B-A7F8D33EDD4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314489-1D7C-29B2-EBC4-2AB377F6E9D4}"/>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9090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F51F08-AD62-27E2-937D-103D07415C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B37D156-81F2-A7E6-A785-072679B9F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BDEC382-B19E-6120-B53C-93B559D72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640596-0F5C-210D-8D5D-4C27D4BFBD63}"/>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02A133A0-FD1D-0C29-BF8D-18BE813BC5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BD780FA-4F38-C9A9-076C-1884D62F5375}"/>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97308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DEA70D8-1F8D-BE68-358E-A0E21755C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BF18683-C673-8728-8CF6-003BE039F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26558B0-5D27-8398-17F6-B90C6C281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0979FE79-DA7E-EC1B-0103-892EFBF7B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DD4356D7-87E6-3BF3-1DF5-A62760B03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C9CAF5-243E-0540-B834-58F50733AC15}" type="slidenum">
              <a:rPr lang="tr-TR" smtClean="0"/>
              <a:t>‹#›</a:t>
            </a:fld>
            <a:endParaRPr lang="tr-TR"/>
          </a:p>
        </p:txBody>
      </p:sp>
    </p:spTree>
    <p:extLst>
      <p:ext uri="{BB962C8B-B14F-4D97-AF65-F5344CB8AC3E}">
        <p14:creationId xmlns:p14="http://schemas.microsoft.com/office/powerpoint/2010/main" val="40425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ekran görüntüsü, beyaz içeren bir resim&#10;&#10;Yapay zeka tarafından oluşturulmuş içerik yanlış olabilir.">
            <a:extLst>
              <a:ext uri="{FF2B5EF4-FFF2-40B4-BE49-F238E27FC236}">
                <a16:creationId xmlns:a16="http://schemas.microsoft.com/office/drawing/2014/main" id="{7DA82127-88BB-238A-E546-0C422EA51586}"/>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E2F5E5FB-57E6-BAB1-F291-04901DD4EF93}"/>
              </a:ext>
            </a:extLst>
          </p:cNvPr>
          <p:cNvSpPr txBox="1"/>
          <p:nvPr/>
        </p:nvSpPr>
        <p:spPr>
          <a:xfrm>
            <a:off x="5251016" y="4272677"/>
            <a:ext cx="1689965" cy="707886"/>
          </a:xfrm>
          <a:prstGeom prst="rect">
            <a:avLst/>
          </a:prstGeom>
          <a:noFill/>
        </p:spPr>
        <p:txBody>
          <a:bodyPr wrap="square" rtlCol="0">
            <a:spAutoFit/>
          </a:bodyPr>
          <a:lstStyle/>
          <a:p>
            <a:pPr algn="ctr"/>
            <a:r>
              <a:rPr lang="tr-TR" sz="2000" dirty="0">
                <a:solidFill>
                  <a:srgbClr val="114533"/>
                </a:solidFill>
              </a:rPr>
              <a:t>AD/ SOYAD</a:t>
            </a:r>
          </a:p>
          <a:p>
            <a:pPr algn="ctr"/>
            <a:r>
              <a:rPr lang="tr-TR" sz="2000" dirty="0">
                <a:solidFill>
                  <a:srgbClr val="114533"/>
                </a:solidFill>
              </a:rPr>
              <a:t>UNVAN</a:t>
            </a:r>
          </a:p>
        </p:txBody>
      </p:sp>
      <p:sp>
        <p:nvSpPr>
          <p:cNvPr id="8" name="Metin kutusu 7">
            <a:extLst>
              <a:ext uri="{FF2B5EF4-FFF2-40B4-BE49-F238E27FC236}">
                <a16:creationId xmlns:a16="http://schemas.microsoft.com/office/drawing/2014/main" id="{C0ABD69B-A532-07AF-577C-D8EFBE165B6C}"/>
              </a:ext>
            </a:extLst>
          </p:cNvPr>
          <p:cNvSpPr txBox="1"/>
          <p:nvPr/>
        </p:nvSpPr>
        <p:spPr>
          <a:xfrm>
            <a:off x="5295434" y="4980563"/>
            <a:ext cx="1601132" cy="307777"/>
          </a:xfrm>
          <a:prstGeom prst="rect">
            <a:avLst/>
          </a:prstGeom>
          <a:noFill/>
        </p:spPr>
        <p:txBody>
          <a:bodyPr wrap="square" rtlCol="0">
            <a:spAutoFit/>
          </a:bodyPr>
          <a:lstStyle/>
          <a:p>
            <a:pPr algn="ctr"/>
            <a:r>
              <a:rPr lang="tr-TR" sz="1400">
                <a:solidFill>
                  <a:srgbClr val="114533"/>
                </a:solidFill>
              </a:rPr>
              <a:t>TARİH</a:t>
            </a:r>
            <a:endParaRPr lang="tr-TR" sz="1400" dirty="0">
              <a:solidFill>
                <a:srgbClr val="114533"/>
              </a:solidFill>
            </a:endParaRPr>
          </a:p>
        </p:txBody>
      </p:sp>
    </p:spTree>
    <p:extLst>
      <p:ext uri="{BB962C8B-B14F-4D97-AF65-F5344CB8AC3E}">
        <p14:creationId xmlns:p14="http://schemas.microsoft.com/office/powerpoint/2010/main" val="7412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5CA1F-290A-F8A6-5332-249D9F657383}"/>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5D08FBE8-F04C-413E-4878-00FDA6AA9FF1}"/>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 MADDE KULLANIM BOZUKLUĞU DSM – 5 TANISI</a:t>
            </a:r>
            <a:endParaRPr lang="tr-TR" sz="2800" dirty="0">
              <a:solidFill>
                <a:srgbClr val="114533"/>
              </a:solidFill>
            </a:endParaRPr>
          </a:p>
        </p:txBody>
      </p:sp>
      <p:sp>
        <p:nvSpPr>
          <p:cNvPr id="6" name="Metin kutusu 5">
            <a:extLst>
              <a:ext uri="{FF2B5EF4-FFF2-40B4-BE49-F238E27FC236}">
                <a16:creationId xmlns:a16="http://schemas.microsoft.com/office/drawing/2014/main" id="{EEE3E0F3-B378-56DF-A95D-EFD4C29BA71A}"/>
              </a:ext>
            </a:extLst>
          </p:cNvPr>
          <p:cNvSpPr txBox="1"/>
          <p:nvPr/>
        </p:nvSpPr>
        <p:spPr>
          <a:xfrm>
            <a:off x="193117" y="868074"/>
            <a:ext cx="10747785" cy="2582695"/>
          </a:xfrm>
          <a:prstGeom prst="rect">
            <a:avLst/>
          </a:prstGeom>
          <a:noFill/>
        </p:spPr>
        <p:txBody>
          <a:bodyPr wrap="square" rtlCol="0">
            <a:spAutoFit/>
          </a:bodyPr>
          <a:lstStyle/>
          <a:p>
            <a:pPr marL="457200" indent="-457200">
              <a:lnSpc>
                <a:spcPct val="150000"/>
              </a:lnSpc>
              <a:buFont typeface="+mj-lt"/>
              <a:buAutoNum type="arabicPeriod"/>
            </a:pPr>
            <a:r>
              <a:rPr lang="tr-TR" sz="2200" dirty="0"/>
              <a:t>Planlanandan daha</a:t>
            </a:r>
            <a:r>
              <a:rPr lang="en-US" sz="2200" dirty="0"/>
              <a:t> </a:t>
            </a:r>
            <a:r>
              <a:rPr lang="tr-TR" sz="2200" dirty="0"/>
              <a:t>fazla veya daha </a:t>
            </a:r>
            <a:r>
              <a:rPr lang="en-US" sz="2200" dirty="0" err="1"/>
              <a:t>uzun</a:t>
            </a:r>
            <a:r>
              <a:rPr lang="en-US" sz="2200" dirty="0"/>
              <a:t> </a:t>
            </a:r>
            <a:r>
              <a:rPr lang="en-US" sz="2200" dirty="0" err="1"/>
              <a:t>süreli</a:t>
            </a:r>
            <a:r>
              <a:rPr lang="tr-TR" sz="2200" dirty="0"/>
              <a:t> kullanım</a:t>
            </a:r>
          </a:p>
          <a:p>
            <a:pPr marL="457200" indent="-457200">
              <a:lnSpc>
                <a:spcPct val="150000"/>
              </a:lnSpc>
              <a:buFont typeface="+mj-lt"/>
              <a:buAutoNum type="arabicPeriod"/>
            </a:pPr>
            <a:r>
              <a:rPr lang="tr-TR" sz="2200" dirty="0"/>
              <a:t>Bırakmak ya da kontrol etme isteğine rağmen bunu başaramamak</a:t>
            </a:r>
          </a:p>
          <a:p>
            <a:pPr marL="457200" indent="-457200">
              <a:lnSpc>
                <a:spcPct val="150000"/>
              </a:lnSpc>
              <a:buFont typeface="+mj-lt"/>
              <a:buAutoNum type="arabicPeriod"/>
            </a:pPr>
            <a:r>
              <a:rPr lang="tr-TR" sz="2200" dirty="0"/>
              <a:t>Çok fazla zaman ayırmak</a:t>
            </a:r>
          </a:p>
          <a:p>
            <a:pPr marL="457200" indent="-457200">
              <a:lnSpc>
                <a:spcPct val="150000"/>
              </a:lnSpc>
              <a:buFont typeface="+mj-lt"/>
              <a:buAutoNum type="arabicPeriod"/>
            </a:pPr>
            <a:r>
              <a:rPr lang="tr-TR" sz="2200" dirty="0"/>
              <a:t>Aşermek</a:t>
            </a:r>
          </a:p>
          <a:p>
            <a:pPr marL="457200" indent="-457200">
              <a:lnSpc>
                <a:spcPct val="150000"/>
              </a:lnSpc>
              <a:buFont typeface="+mj-lt"/>
              <a:buAutoNum type="arabicPeriod"/>
            </a:pPr>
            <a:r>
              <a:rPr lang="tr-TR" sz="2200" dirty="0"/>
              <a:t>Sorumluluklarını yerine getirememek</a:t>
            </a:r>
            <a:endParaRPr lang="en-US" sz="2200" dirty="0"/>
          </a:p>
        </p:txBody>
      </p:sp>
    </p:spTree>
    <p:extLst>
      <p:ext uri="{BB962C8B-B14F-4D97-AF65-F5344CB8AC3E}">
        <p14:creationId xmlns:p14="http://schemas.microsoft.com/office/powerpoint/2010/main" val="23033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2632-AFB4-A649-DED8-3B597EDD3A3E}"/>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279E08AB-DFD2-1D6A-9359-27F8563C076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 MADDE KULLANIM BOZUKLUĞU DSM – 5 TANISI</a:t>
            </a:r>
            <a:endParaRPr lang="tr-TR" sz="2800" dirty="0">
              <a:solidFill>
                <a:srgbClr val="114533"/>
              </a:solidFill>
            </a:endParaRPr>
          </a:p>
        </p:txBody>
      </p:sp>
      <p:sp>
        <p:nvSpPr>
          <p:cNvPr id="6" name="Metin kutusu 5">
            <a:extLst>
              <a:ext uri="{FF2B5EF4-FFF2-40B4-BE49-F238E27FC236}">
                <a16:creationId xmlns:a16="http://schemas.microsoft.com/office/drawing/2014/main" id="{FBA99BB4-C430-AB6A-E97C-E9FA9DBF133D}"/>
              </a:ext>
            </a:extLst>
          </p:cNvPr>
          <p:cNvSpPr txBox="1"/>
          <p:nvPr/>
        </p:nvSpPr>
        <p:spPr>
          <a:xfrm>
            <a:off x="193117" y="868074"/>
            <a:ext cx="10747785" cy="3090526"/>
          </a:xfrm>
          <a:prstGeom prst="rect">
            <a:avLst/>
          </a:prstGeom>
          <a:noFill/>
        </p:spPr>
        <p:txBody>
          <a:bodyPr wrap="square" rtlCol="0">
            <a:spAutoFit/>
          </a:bodyPr>
          <a:lstStyle/>
          <a:p>
            <a:pPr>
              <a:lnSpc>
                <a:spcPct val="150000"/>
              </a:lnSpc>
            </a:pPr>
            <a:r>
              <a:rPr lang="tr-TR" sz="2200" dirty="0"/>
              <a:t>6. Sosyal ya da kişilerarası sorunlara rağmen kullanıma devam etmek</a:t>
            </a:r>
          </a:p>
          <a:p>
            <a:pPr>
              <a:lnSpc>
                <a:spcPct val="150000"/>
              </a:lnSpc>
            </a:pPr>
            <a:r>
              <a:rPr lang="tr-TR" sz="2200" dirty="0"/>
              <a:t>7. Günlük aktiviteleri bırakmak veya bunları azaltmak</a:t>
            </a:r>
          </a:p>
          <a:p>
            <a:pPr>
              <a:lnSpc>
                <a:spcPct val="150000"/>
              </a:lnSpc>
            </a:pPr>
            <a:r>
              <a:rPr lang="tr-TR" sz="2200" dirty="0"/>
              <a:t>8. Tehlikeli durumlarda kullanmaya devam etmek</a:t>
            </a:r>
          </a:p>
          <a:p>
            <a:pPr>
              <a:lnSpc>
                <a:spcPct val="150000"/>
              </a:lnSpc>
            </a:pPr>
            <a:r>
              <a:rPr lang="tr-TR" sz="2200" dirty="0"/>
              <a:t>9. Fiziksel ya da psikolojik olumsuz etkilerine rağmen kullanımı sürdürmek</a:t>
            </a:r>
          </a:p>
          <a:p>
            <a:pPr>
              <a:lnSpc>
                <a:spcPct val="150000"/>
              </a:lnSpc>
            </a:pPr>
            <a:r>
              <a:rPr lang="tr-TR" sz="2200" dirty="0"/>
              <a:t>10. Tolerans</a:t>
            </a:r>
          </a:p>
          <a:p>
            <a:pPr>
              <a:lnSpc>
                <a:spcPct val="150000"/>
              </a:lnSpc>
            </a:pPr>
            <a:r>
              <a:rPr lang="tr-TR" sz="2200" dirty="0"/>
              <a:t>11. Yoksunluk</a:t>
            </a:r>
            <a:endParaRPr lang="en-US" sz="2200" dirty="0"/>
          </a:p>
        </p:txBody>
      </p:sp>
    </p:spTree>
    <p:extLst>
      <p:ext uri="{BB962C8B-B14F-4D97-AF65-F5344CB8AC3E}">
        <p14:creationId xmlns:p14="http://schemas.microsoft.com/office/powerpoint/2010/main" val="48882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7ADBF-09F5-D372-863D-04FCE12BBC99}"/>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A5BCF6DA-54CC-FE80-9589-ECC9AB173492}"/>
              </a:ext>
            </a:extLst>
          </p:cNvPr>
          <p:cNvSpPr txBox="1"/>
          <p:nvPr/>
        </p:nvSpPr>
        <p:spPr>
          <a:xfrm>
            <a:off x="1309533" y="1859339"/>
            <a:ext cx="9865286" cy="3139321"/>
          </a:xfrm>
          <a:prstGeom prst="rect">
            <a:avLst/>
          </a:prstGeom>
          <a:noFill/>
        </p:spPr>
        <p:txBody>
          <a:bodyPr wrap="square" rtlCol="0">
            <a:spAutoFit/>
          </a:bodyPr>
          <a:lstStyle/>
          <a:p>
            <a:r>
              <a:rPr lang="tr-TR" sz="6600" b="1" dirty="0">
                <a:solidFill>
                  <a:srgbClr val="114533"/>
                </a:solidFill>
              </a:rPr>
              <a:t>ALKOL KULLANIMINDAKİ RİSK FAKTÖRLERİ NELERDİR?</a:t>
            </a:r>
            <a:endParaRPr lang="tr-TR" sz="6600" dirty="0">
              <a:solidFill>
                <a:srgbClr val="114533"/>
              </a:solidFill>
            </a:endParaRPr>
          </a:p>
        </p:txBody>
      </p:sp>
    </p:spTree>
    <p:extLst>
      <p:ext uri="{BB962C8B-B14F-4D97-AF65-F5344CB8AC3E}">
        <p14:creationId xmlns:p14="http://schemas.microsoft.com/office/powerpoint/2010/main" val="52254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D969C-823F-2FDC-4D24-55EAE6950441}"/>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72819739-1EFE-BC7C-C870-9DDA201E17F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KULLANIMINA BAŞLAMADAKİ RİSK FAKTÖRLERİ</a:t>
            </a:r>
            <a:endParaRPr lang="tr-TR" sz="2800" dirty="0">
              <a:solidFill>
                <a:srgbClr val="114533"/>
              </a:solidFill>
            </a:endParaRPr>
          </a:p>
        </p:txBody>
      </p:sp>
      <p:sp>
        <p:nvSpPr>
          <p:cNvPr id="6" name="Metin kutusu 5">
            <a:extLst>
              <a:ext uri="{FF2B5EF4-FFF2-40B4-BE49-F238E27FC236}">
                <a16:creationId xmlns:a16="http://schemas.microsoft.com/office/drawing/2014/main" id="{48AB8CDE-E682-A3FE-BAE3-3FE3413B2270}"/>
              </a:ext>
            </a:extLst>
          </p:cNvPr>
          <p:cNvSpPr txBox="1"/>
          <p:nvPr/>
        </p:nvSpPr>
        <p:spPr>
          <a:xfrm>
            <a:off x="193117" y="868074"/>
            <a:ext cx="10747785" cy="410618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tr-TR" sz="2200" dirty="0">
                <a:ea typeface="Cambria" panose="02040503050406030204" pitchFamily="18" charset="0"/>
              </a:rPr>
              <a:t>Ailede alkol bağımlılığı geçmişi olması</a:t>
            </a:r>
          </a:p>
          <a:p>
            <a:pPr marL="457200" indent="-457200">
              <a:lnSpc>
                <a:spcPct val="150000"/>
              </a:lnSpc>
              <a:buFont typeface="Arial" panose="020B0604020202020204" pitchFamily="34" charset="0"/>
              <a:buChar char="•"/>
            </a:pPr>
            <a:r>
              <a:rPr lang="tr-TR" sz="2200" dirty="0">
                <a:ea typeface="Cambria" panose="02040503050406030204" pitchFamily="18" charset="0"/>
              </a:rPr>
              <a:t>Alkole erişimin kolay olması</a:t>
            </a:r>
          </a:p>
          <a:p>
            <a:pPr marL="457200" indent="-457200">
              <a:lnSpc>
                <a:spcPct val="150000"/>
              </a:lnSpc>
              <a:buFont typeface="Arial" panose="020B0604020202020204" pitchFamily="34" charset="0"/>
              <a:buChar char="•"/>
            </a:pPr>
            <a:r>
              <a:rPr lang="tr-TR" sz="2200" dirty="0">
                <a:ea typeface="Cambria" panose="02040503050406030204" pitchFamily="18" charset="0"/>
              </a:rPr>
              <a:t>Alkol kullanımının toplum tarafından kabul görmesi</a:t>
            </a:r>
          </a:p>
          <a:p>
            <a:pPr marL="457200" indent="-457200">
              <a:lnSpc>
                <a:spcPct val="150000"/>
              </a:lnSpc>
              <a:buFont typeface="Arial" panose="020B0604020202020204" pitchFamily="34" charset="0"/>
              <a:buChar char="•"/>
            </a:pPr>
            <a:r>
              <a:rPr lang="tr-TR" sz="2200" dirty="0">
                <a:ea typeface="Cambria" panose="02040503050406030204" pitchFamily="18" charset="0"/>
              </a:rPr>
              <a:t>Aile ilişkilerinin zayıf olması</a:t>
            </a:r>
          </a:p>
          <a:p>
            <a:pPr marL="457200" indent="-457200">
              <a:lnSpc>
                <a:spcPct val="150000"/>
              </a:lnSpc>
              <a:buFont typeface="Arial" panose="020B0604020202020204" pitchFamily="34" charset="0"/>
              <a:buChar char="•"/>
            </a:pPr>
            <a:r>
              <a:rPr lang="tr-TR" sz="2200" dirty="0"/>
              <a:t>Zorlayıcı durumlarla sağlıklı şekilde başa çıkma becerilerinin yetersiz olması</a:t>
            </a:r>
          </a:p>
          <a:p>
            <a:pPr marL="457200" indent="-457200">
              <a:lnSpc>
                <a:spcPct val="150000"/>
              </a:lnSpc>
              <a:buFont typeface="Arial" panose="020B0604020202020204" pitchFamily="34" charset="0"/>
              <a:buChar char="•"/>
            </a:pPr>
            <a:r>
              <a:rPr lang="tr-TR" sz="2200" dirty="0"/>
              <a:t>Yakın çevre baskısı veya yönlendirmesi</a:t>
            </a:r>
          </a:p>
          <a:p>
            <a:pPr marL="457200" indent="-457200">
              <a:lnSpc>
                <a:spcPct val="150000"/>
              </a:lnSpc>
              <a:buFont typeface="Arial" panose="020B0604020202020204" pitchFamily="34" charset="0"/>
              <a:buChar char="•"/>
            </a:pPr>
            <a:r>
              <a:rPr lang="tr-TR" sz="2200" dirty="0"/>
              <a:t>Merak ve heyecan arayışı</a:t>
            </a:r>
          </a:p>
          <a:p>
            <a:pPr marL="457200" indent="-457200">
              <a:lnSpc>
                <a:spcPct val="150000"/>
              </a:lnSpc>
              <a:buFont typeface="Arial" panose="020B0604020202020204" pitchFamily="34" charset="0"/>
              <a:buChar char="•"/>
            </a:pPr>
            <a:r>
              <a:rPr lang="tr-TR" sz="2200" dirty="0"/>
              <a:t>Alkolün bir eğlence aracı olarak görülmesi</a:t>
            </a:r>
          </a:p>
        </p:txBody>
      </p:sp>
    </p:spTree>
    <p:extLst>
      <p:ext uri="{BB962C8B-B14F-4D97-AF65-F5344CB8AC3E}">
        <p14:creationId xmlns:p14="http://schemas.microsoft.com/office/powerpoint/2010/main" val="36105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025A-65C4-A5AC-D8FB-9F4FBAD36310}"/>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0AE8C10-0D67-1F08-181D-F82846309943}"/>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BAĞIMLILIĞI NASIL OLUŞUR?</a:t>
            </a:r>
            <a:endParaRPr lang="tr-TR" sz="2800" dirty="0">
              <a:solidFill>
                <a:srgbClr val="114533"/>
              </a:solidFill>
            </a:endParaRPr>
          </a:p>
        </p:txBody>
      </p:sp>
      <p:sp>
        <p:nvSpPr>
          <p:cNvPr id="6" name="Metin kutusu 5">
            <a:extLst>
              <a:ext uri="{FF2B5EF4-FFF2-40B4-BE49-F238E27FC236}">
                <a16:creationId xmlns:a16="http://schemas.microsoft.com/office/drawing/2014/main" id="{970E4B7A-1C2E-4D0A-62B6-1B5D34990596}"/>
              </a:ext>
            </a:extLst>
          </p:cNvPr>
          <p:cNvSpPr txBox="1"/>
          <p:nvPr/>
        </p:nvSpPr>
        <p:spPr>
          <a:xfrm>
            <a:off x="193117" y="868074"/>
            <a:ext cx="5902883" cy="5003870"/>
          </a:xfrm>
          <a:prstGeom prst="rect">
            <a:avLst/>
          </a:prstGeom>
          <a:noFill/>
        </p:spPr>
        <p:txBody>
          <a:bodyPr wrap="square" rtlCol="0">
            <a:spAutoFit/>
          </a:bodyPr>
          <a:lstStyle/>
          <a:p>
            <a:pPr marL="342900" indent="-342900">
              <a:lnSpc>
                <a:spcPct val="150000"/>
              </a:lnSpc>
              <a:spcAft>
                <a:spcPts val="1000"/>
              </a:spcAft>
              <a:buFont typeface="Arial" panose="020B0604020202020204" pitchFamily="34" charset="0"/>
              <a:buChar char="•"/>
            </a:pPr>
            <a:r>
              <a:rPr lang="tr-TR" sz="2200" dirty="0"/>
              <a:t>Hazırlık evresi</a:t>
            </a:r>
          </a:p>
          <a:p>
            <a:pPr marL="342900" indent="-342900">
              <a:lnSpc>
                <a:spcPct val="150000"/>
              </a:lnSpc>
              <a:spcAft>
                <a:spcPts val="1000"/>
              </a:spcAft>
              <a:buFont typeface="Arial" panose="020B0604020202020204" pitchFamily="34" charset="0"/>
              <a:buChar char="•"/>
            </a:pPr>
            <a:r>
              <a:rPr lang="tr-TR" sz="2200" dirty="0"/>
              <a:t>İlk alkol kullanımı</a:t>
            </a:r>
          </a:p>
          <a:p>
            <a:pPr marL="342900" indent="-342900">
              <a:lnSpc>
                <a:spcPct val="150000"/>
              </a:lnSpc>
              <a:spcAft>
                <a:spcPts val="1000"/>
              </a:spcAft>
              <a:buFont typeface="Arial" panose="020B0604020202020204" pitchFamily="34" charset="0"/>
              <a:buChar char="•"/>
            </a:pPr>
            <a:r>
              <a:rPr lang="tr-TR" sz="2200" dirty="0"/>
              <a:t>Alkol kullanmayı sürdürme</a:t>
            </a:r>
          </a:p>
          <a:p>
            <a:pPr marL="342900" indent="-342900">
              <a:lnSpc>
                <a:spcPct val="150000"/>
              </a:lnSpc>
              <a:spcAft>
                <a:spcPts val="1000"/>
              </a:spcAft>
              <a:buFont typeface="Arial" panose="020B0604020202020204" pitchFamily="34" charset="0"/>
              <a:buChar char="•"/>
            </a:pPr>
            <a:r>
              <a:rPr lang="tr-TR" sz="2200" dirty="0"/>
              <a:t>İlerleme evresi</a:t>
            </a:r>
          </a:p>
          <a:p>
            <a:pPr marL="342900" indent="-342900">
              <a:lnSpc>
                <a:spcPct val="150000"/>
              </a:lnSpc>
              <a:spcAft>
                <a:spcPts val="1000"/>
              </a:spcAft>
              <a:buFont typeface="Arial" panose="020B0604020202020204" pitchFamily="34" charset="0"/>
              <a:buChar char="•"/>
            </a:pPr>
            <a:r>
              <a:rPr lang="tr-TR" sz="2200" dirty="0"/>
              <a:t>Bırakma evresi</a:t>
            </a:r>
          </a:p>
          <a:p>
            <a:pPr marL="342900" indent="-342900">
              <a:lnSpc>
                <a:spcPct val="150000"/>
              </a:lnSpc>
              <a:spcAft>
                <a:spcPts val="1000"/>
              </a:spcAft>
              <a:buFont typeface="Arial" panose="020B0604020202020204" pitchFamily="34" charset="0"/>
              <a:buChar char="•"/>
            </a:pPr>
            <a:r>
              <a:rPr lang="tr-TR" sz="2200" dirty="0"/>
              <a:t>Tekrar alkol kullanmayı düşünme</a:t>
            </a:r>
          </a:p>
          <a:p>
            <a:pPr marL="342900" indent="-342900">
              <a:lnSpc>
                <a:spcPct val="150000"/>
              </a:lnSpc>
              <a:spcAft>
                <a:spcPts val="1000"/>
              </a:spcAft>
              <a:buFont typeface="Arial" panose="020B0604020202020204" pitchFamily="34" charset="0"/>
              <a:buChar char="•"/>
            </a:pPr>
            <a:r>
              <a:rPr lang="tr-TR" sz="2200" dirty="0"/>
              <a:t>Tekrar alkol kullanımı</a:t>
            </a:r>
          </a:p>
          <a:p>
            <a:pPr marL="342900" indent="-342900">
              <a:lnSpc>
                <a:spcPct val="150000"/>
              </a:lnSpc>
              <a:spcAft>
                <a:spcPts val="1000"/>
              </a:spcAft>
              <a:buFont typeface="Arial" panose="020B0604020202020204" pitchFamily="34" charset="0"/>
              <a:buChar char="•"/>
            </a:pPr>
            <a:r>
              <a:rPr lang="tr-TR" sz="2200" dirty="0"/>
              <a:t>Tekrar başlama</a:t>
            </a:r>
          </a:p>
        </p:txBody>
      </p:sp>
      <p:sp>
        <p:nvSpPr>
          <p:cNvPr id="2" name="Aşağı Ok 1">
            <a:extLst>
              <a:ext uri="{FF2B5EF4-FFF2-40B4-BE49-F238E27FC236}">
                <a16:creationId xmlns:a16="http://schemas.microsoft.com/office/drawing/2014/main" id="{4F2F643F-B9C0-8B85-9808-8B67188BC0F9}"/>
              </a:ext>
            </a:extLst>
          </p:cNvPr>
          <p:cNvSpPr/>
          <p:nvPr/>
        </p:nvSpPr>
        <p:spPr>
          <a:xfrm>
            <a:off x="5585108" y="986056"/>
            <a:ext cx="510892" cy="5121852"/>
          </a:xfrm>
          <a:prstGeom prst="downArrow">
            <a:avLst/>
          </a:prstGeom>
          <a:solidFill>
            <a:srgbClr val="11A74F"/>
          </a:solidFill>
          <a:ln>
            <a:solidFill>
              <a:srgbClr val="0EA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AF41"/>
              </a:solidFill>
              <a:highlight>
                <a:srgbClr val="008000"/>
              </a:highlight>
            </a:endParaRPr>
          </a:p>
        </p:txBody>
      </p:sp>
    </p:spTree>
    <p:extLst>
      <p:ext uri="{BB962C8B-B14F-4D97-AF65-F5344CB8AC3E}">
        <p14:creationId xmlns:p14="http://schemas.microsoft.com/office/powerpoint/2010/main" val="16913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334C9-D207-F2F9-1800-3C634EF5F20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681649B-54C0-8379-33E2-99178295841B}"/>
              </a:ext>
            </a:extLst>
          </p:cNvPr>
          <p:cNvSpPr txBox="1"/>
          <p:nvPr/>
        </p:nvSpPr>
        <p:spPr>
          <a:xfrm>
            <a:off x="1309533" y="1859339"/>
            <a:ext cx="9865286" cy="3139321"/>
          </a:xfrm>
          <a:prstGeom prst="rect">
            <a:avLst/>
          </a:prstGeom>
          <a:noFill/>
        </p:spPr>
        <p:txBody>
          <a:bodyPr wrap="square" rtlCol="0">
            <a:spAutoFit/>
          </a:bodyPr>
          <a:lstStyle/>
          <a:p>
            <a:r>
              <a:rPr lang="tr-TR" sz="6600" b="1" dirty="0">
                <a:solidFill>
                  <a:srgbClr val="114533"/>
                </a:solidFill>
              </a:rPr>
              <a:t>ALKOL KULLANIMININ UZUN VE KISA VADELİ SONUÇLARI NELERDİR?</a:t>
            </a:r>
            <a:endParaRPr lang="tr-TR" sz="6600" dirty="0">
              <a:solidFill>
                <a:srgbClr val="114533"/>
              </a:solidFill>
            </a:endParaRPr>
          </a:p>
        </p:txBody>
      </p:sp>
    </p:spTree>
    <p:extLst>
      <p:ext uri="{BB962C8B-B14F-4D97-AF65-F5344CB8AC3E}">
        <p14:creationId xmlns:p14="http://schemas.microsoft.com/office/powerpoint/2010/main" val="38803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C065-0B6B-2919-904B-F27B0ACFE9D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68B02EB6-5580-DC63-A766-76785E49C3D5}"/>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KULLANIMININ SONUÇLARI</a:t>
            </a:r>
            <a:endParaRPr lang="tr-TR" sz="2800" dirty="0">
              <a:solidFill>
                <a:srgbClr val="114533"/>
              </a:solidFill>
            </a:endParaRPr>
          </a:p>
        </p:txBody>
      </p:sp>
      <p:sp>
        <p:nvSpPr>
          <p:cNvPr id="6" name="Metin kutusu 5">
            <a:extLst>
              <a:ext uri="{FF2B5EF4-FFF2-40B4-BE49-F238E27FC236}">
                <a16:creationId xmlns:a16="http://schemas.microsoft.com/office/drawing/2014/main" id="{DB2EB9F6-8EAA-8BF7-D40B-62B1579E8C25}"/>
              </a:ext>
            </a:extLst>
          </p:cNvPr>
          <p:cNvSpPr txBox="1"/>
          <p:nvPr/>
        </p:nvSpPr>
        <p:spPr>
          <a:xfrm>
            <a:off x="193117" y="868074"/>
            <a:ext cx="10747785" cy="4660187"/>
          </a:xfrm>
          <a:prstGeom prst="rect">
            <a:avLst/>
          </a:prstGeom>
          <a:noFill/>
        </p:spPr>
        <p:txBody>
          <a:bodyPr wrap="square" rtlCol="0">
            <a:spAutoFit/>
          </a:bodyPr>
          <a:lstStyle/>
          <a:p>
            <a:pPr>
              <a:lnSpc>
                <a:spcPct val="150000"/>
              </a:lnSpc>
            </a:pPr>
            <a:r>
              <a:rPr lang="tr-TR" sz="2200" b="1" dirty="0">
                <a:ea typeface="Cambria" panose="02040503050406030204" pitchFamily="18" charset="0"/>
              </a:rPr>
              <a:t>Alkol Kullanımının Kısa Vadeli Zararları</a:t>
            </a:r>
            <a:endParaRPr lang="tr-TR" sz="2200" dirty="0">
              <a:cs typeface="Andalus" pitchFamily="18" charset="-78"/>
            </a:endParaRPr>
          </a:p>
          <a:p>
            <a:pPr marL="342900" indent="-342900">
              <a:lnSpc>
                <a:spcPct val="150000"/>
              </a:lnSpc>
              <a:buFont typeface="Arial" panose="020B0604020202020204" pitchFamily="34" charset="0"/>
              <a:buChar char="•"/>
            </a:pPr>
            <a:r>
              <a:rPr lang="tr-TR" sz="2200" dirty="0">
                <a:cs typeface="Andalus" pitchFamily="18" charset="-78"/>
              </a:rPr>
              <a:t>Geveleyerek konuşma </a:t>
            </a:r>
          </a:p>
          <a:p>
            <a:pPr marL="342900" indent="-342900">
              <a:lnSpc>
                <a:spcPct val="150000"/>
              </a:lnSpc>
              <a:buFont typeface="Arial" panose="020B0604020202020204" pitchFamily="34" charset="0"/>
              <a:buChar char="•"/>
            </a:pPr>
            <a:r>
              <a:rPr lang="tr-TR" sz="2200" dirty="0">
                <a:cs typeface="Andalus" pitchFamily="18" charset="-78"/>
              </a:rPr>
              <a:t>Uyku hâli </a:t>
            </a:r>
          </a:p>
          <a:p>
            <a:pPr marL="342900" indent="-342900">
              <a:lnSpc>
                <a:spcPct val="150000"/>
              </a:lnSpc>
              <a:buFont typeface="Arial" panose="020B0604020202020204" pitchFamily="34" charset="0"/>
              <a:buChar char="•"/>
            </a:pPr>
            <a:r>
              <a:rPr lang="tr-TR" sz="2200" dirty="0">
                <a:cs typeface="Andalus" pitchFamily="18" charset="-78"/>
              </a:rPr>
              <a:t>Kusma </a:t>
            </a:r>
          </a:p>
          <a:p>
            <a:pPr marL="342900" indent="-342900">
              <a:lnSpc>
                <a:spcPct val="150000"/>
              </a:lnSpc>
              <a:buFont typeface="Arial" panose="020B0604020202020204" pitchFamily="34" charset="0"/>
              <a:buChar char="•"/>
            </a:pPr>
            <a:r>
              <a:rPr lang="tr-TR" sz="2200" dirty="0">
                <a:cs typeface="Andalus" pitchFamily="18" charset="-78"/>
              </a:rPr>
              <a:t>İshal</a:t>
            </a:r>
          </a:p>
          <a:p>
            <a:pPr marL="342900" indent="-342900">
              <a:lnSpc>
                <a:spcPct val="150000"/>
              </a:lnSpc>
              <a:buFont typeface="Arial" panose="020B0604020202020204" pitchFamily="34" charset="0"/>
              <a:buChar char="•"/>
            </a:pPr>
            <a:r>
              <a:rPr lang="tr-TR" sz="2200" dirty="0">
                <a:cs typeface="Andalus" pitchFamily="18" charset="-78"/>
              </a:rPr>
              <a:t>Mide rahatsızlığı</a:t>
            </a:r>
          </a:p>
          <a:p>
            <a:pPr marL="342900" indent="-342900">
              <a:lnSpc>
                <a:spcPct val="150000"/>
              </a:lnSpc>
              <a:buFont typeface="Arial" panose="020B0604020202020204" pitchFamily="34" charset="0"/>
              <a:buChar char="•"/>
            </a:pPr>
            <a:r>
              <a:rPr lang="tr-TR" sz="2200" dirty="0">
                <a:cs typeface="Andalus" pitchFamily="18" charset="-78"/>
              </a:rPr>
              <a:t>Solunum güçlüğü</a:t>
            </a:r>
          </a:p>
          <a:p>
            <a:pPr marL="342900" indent="-342900">
              <a:lnSpc>
                <a:spcPct val="150000"/>
              </a:lnSpc>
              <a:buFont typeface="Arial" panose="020B0604020202020204" pitchFamily="34" charset="0"/>
              <a:buChar char="•"/>
            </a:pPr>
            <a:r>
              <a:rPr lang="tr-TR" sz="2200" dirty="0">
                <a:cs typeface="Andalus" pitchFamily="18" charset="-78"/>
              </a:rPr>
              <a:t>Görme ve işitmede bozukluk</a:t>
            </a:r>
          </a:p>
          <a:p>
            <a:pPr marL="342900" indent="-342900">
              <a:lnSpc>
                <a:spcPct val="150000"/>
              </a:lnSpc>
              <a:buFont typeface="Arial" panose="020B0604020202020204" pitchFamily="34" charset="0"/>
              <a:buChar char="•"/>
            </a:pPr>
            <a:r>
              <a:rPr lang="tr-TR" sz="2200" dirty="0">
                <a:cs typeface="Andalus" pitchFamily="18" charset="-78"/>
              </a:rPr>
              <a:t>Muhakeme gücü zayıflığı</a:t>
            </a:r>
          </a:p>
        </p:txBody>
      </p:sp>
    </p:spTree>
    <p:extLst>
      <p:ext uri="{BB962C8B-B14F-4D97-AF65-F5344CB8AC3E}">
        <p14:creationId xmlns:p14="http://schemas.microsoft.com/office/powerpoint/2010/main" val="250816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B2D4-9123-4377-B87C-34FE7A34F3F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84F26BEF-4B60-C82F-D86E-2F37A4E039E6}"/>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KULLANIMININ SONUÇLARI</a:t>
            </a:r>
            <a:endParaRPr lang="tr-TR" sz="2800" dirty="0">
              <a:solidFill>
                <a:srgbClr val="114533"/>
              </a:solidFill>
            </a:endParaRPr>
          </a:p>
        </p:txBody>
      </p:sp>
      <p:sp>
        <p:nvSpPr>
          <p:cNvPr id="6" name="Metin kutusu 5">
            <a:extLst>
              <a:ext uri="{FF2B5EF4-FFF2-40B4-BE49-F238E27FC236}">
                <a16:creationId xmlns:a16="http://schemas.microsoft.com/office/drawing/2014/main" id="{E76CA28B-93E3-401F-2312-8CED4C134BD0}"/>
              </a:ext>
            </a:extLst>
          </p:cNvPr>
          <p:cNvSpPr txBox="1"/>
          <p:nvPr/>
        </p:nvSpPr>
        <p:spPr>
          <a:xfrm>
            <a:off x="193117" y="868074"/>
            <a:ext cx="10747785" cy="5121851"/>
          </a:xfrm>
          <a:prstGeom prst="rect">
            <a:avLst/>
          </a:prstGeom>
          <a:noFill/>
        </p:spPr>
        <p:txBody>
          <a:bodyPr wrap="square" rtlCol="0">
            <a:spAutoFit/>
          </a:bodyPr>
          <a:lstStyle/>
          <a:p>
            <a:pPr>
              <a:lnSpc>
                <a:spcPct val="150000"/>
              </a:lnSpc>
            </a:pPr>
            <a:r>
              <a:rPr lang="tr-TR" sz="2200" b="1" dirty="0">
                <a:ea typeface="Cambria" panose="02040503050406030204" pitchFamily="18" charset="0"/>
              </a:rPr>
              <a:t>Alkol Kullanımının Kısa Vadeli Zararları</a:t>
            </a:r>
            <a:endParaRPr lang="tr-TR" sz="2200" dirty="0">
              <a:cs typeface="Andalus" pitchFamily="18" charset="-78"/>
            </a:endParaRPr>
          </a:p>
          <a:p>
            <a:pPr marL="342900" indent="-342900">
              <a:lnSpc>
                <a:spcPct val="150000"/>
              </a:lnSpc>
              <a:buFont typeface="Arial" panose="020B0604020202020204" pitchFamily="34" charset="0"/>
              <a:buChar char="•"/>
            </a:pPr>
            <a:r>
              <a:rPr lang="tr-TR" sz="2200" dirty="0">
                <a:cs typeface="Andalus" pitchFamily="18" charset="-78"/>
              </a:rPr>
              <a:t>Algı ve vücut koordinasyonunda zayıflama</a:t>
            </a:r>
          </a:p>
          <a:p>
            <a:pPr marL="342900" indent="-342900">
              <a:lnSpc>
                <a:spcPct val="150000"/>
              </a:lnSpc>
              <a:buFont typeface="Arial" panose="020B0604020202020204" pitchFamily="34" charset="0"/>
              <a:buChar char="•"/>
            </a:pPr>
            <a:r>
              <a:rPr lang="tr-TR" sz="2200" dirty="0">
                <a:cs typeface="Andalus" pitchFamily="18" charset="-78"/>
              </a:rPr>
              <a:t>Bilinç kaybı</a:t>
            </a:r>
          </a:p>
          <a:p>
            <a:pPr marL="342900" indent="-342900">
              <a:lnSpc>
                <a:spcPct val="150000"/>
              </a:lnSpc>
              <a:buFont typeface="Arial" panose="020B0604020202020204" pitchFamily="34" charset="0"/>
              <a:buChar char="•"/>
            </a:pPr>
            <a:r>
              <a:rPr lang="tr-TR" sz="2200" dirty="0">
                <a:cs typeface="Andalus" pitchFamily="18" charset="-78"/>
              </a:rPr>
              <a:t>Kansızlık (alyuvar azalması)</a:t>
            </a:r>
          </a:p>
          <a:p>
            <a:pPr marL="342900" indent="-342900">
              <a:lnSpc>
                <a:spcPct val="150000"/>
              </a:lnSpc>
              <a:buFont typeface="Arial" panose="020B0604020202020204" pitchFamily="34" charset="0"/>
              <a:buChar char="•"/>
            </a:pPr>
            <a:r>
              <a:rPr lang="tr-TR" sz="2200" dirty="0">
                <a:cs typeface="Andalus" pitchFamily="18" charset="-78"/>
              </a:rPr>
              <a:t>Koma</a:t>
            </a:r>
          </a:p>
          <a:p>
            <a:pPr marL="342900" indent="-342900">
              <a:lnSpc>
                <a:spcPct val="150000"/>
              </a:lnSpc>
              <a:buFont typeface="Arial" panose="020B0604020202020204" pitchFamily="34" charset="0"/>
              <a:buChar char="•"/>
            </a:pPr>
            <a:r>
              <a:rPr lang="tr-TR" sz="2200" dirty="0">
                <a:cs typeface="Andalus" pitchFamily="18" charset="-78"/>
              </a:rPr>
              <a:t>Hafıza kayıpları (Alkollüyken kişinin neler olup bittiğinden haberinin olmadığı durumlar)</a:t>
            </a:r>
          </a:p>
          <a:p>
            <a:pPr marL="342900" indent="-342900">
              <a:lnSpc>
                <a:spcPct val="150000"/>
              </a:lnSpc>
              <a:buFont typeface="Arial" panose="020B0604020202020204" pitchFamily="34" charset="0"/>
              <a:buChar char="•"/>
            </a:pPr>
            <a:r>
              <a:rPr lang="tr-TR" sz="2200" dirty="0">
                <a:cs typeface="Andalus" pitchFamily="18" charset="-78"/>
              </a:rPr>
              <a:t>Şiddet ve saldırganlık</a:t>
            </a:r>
          </a:p>
          <a:p>
            <a:pPr marL="342900" indent="-342900">
              <a:lnSpc>
                <a:spcPct val="150000"/>
              </a:lnSpc>
              <a:buFont typeface="Arial" panose="020B0604020202020204" pitchFamily="34" charset="0"/>
              <a:buChar char="•"/>
            </a:pPr>
            <a:r>
              <a:rPr lang="tr-TR" sz="2200" dirty="0">
                <a:cs typeface="Andalus" pitchFamily="18" charset="-78"/>
              </a:rPr>
              <a:t>Aile içi şiddet </a:t>
            </a:r>
          </a:p>
          <a:p>
            <a:pPr marL="342900" indent="-342900">
              <a:lnSpc>
                <a:spcPct val="150000"/>
              </a:lnSpc>
              <a:buFont typeface="Arial" panose="020B0604020202020204" pitchFamily="34" charset="0"/>
              <a:buChar char="•"/>
            </a:pPr>
            <a:r>
              <a:rPr lang="tr-TR" sz="2200" dirty="0">
                <a:cs typeface="Andalus" pitchFamily="18" charset="-78"/>
              </a:rPr>
              <a:t>İstismar ve ihmal</a:t>
            </a:r>
          </a:p>
        </p:txBody>
      </p:sp>
    </p:spTree>
    <p:extLst>
      <p:ext uri="{BB962C8B-B14F-4D97-AF65-F5344CB8AC3E}">
        <p14:creationId xmlns:p14="http://schemas.microsoft.com/office/powerpoint/2010/main" val="1766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E4D2-6B07-5A57-718A-6DFFAEC739AE}"/>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122CD1E6-1F04-591C-C923-5247530671F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KULLANIMININ SONUÇLARI</a:t>
            </a:r>
            <a:endParaRPr lang="tr-TR" sz="2800" dirty="0">
              <a:solidFill>
                <a:srgbClr val="114533"/>
              </a:solidFill>
            </a:endParaRPr>
          </a:p>
        </p:txBody>
      </p:sp>
      <p:sp>
        <p:nvSpPr>
          <p:cNvPr id="6" name="Metin kutusu 5">
            <a:extLst>
              <a:ext uri="{FF2B5EF4-FFF2-40B4-BE49-F238E27FC236}">
                <a16:creationId xmlns:a16="http://schemas.microsoft.com/office/drawing/2014/main" id="{AEFEAAA3-1B5E-29C5-6811-ED6875AD35E3}"/>
              </a:ext>
            </a:extLst>
          </p:cNvPr>
          <p:cNvSpPr txBox="1"/>
          <p:nvPr/>
        </p:nvSpPr>
        <p:spPr>
          <a:xfrm>
            <a:off x="193117" y="868074"/>
            <a:ext cx="10747785" cy="3598357"/>
          </a:xfrm>
          <a:prstGeom prst="rect">
            <a:avLst/>
          </a:prstGeom>
          <a:noFill/>
        </p:spPr>
        <p:txBody>
          <a:bodyPr wrap="square" rtlCol="0">
            <a:spAutoFit/>
          </a:bodyPr>
          <a:lstStyle/>
          <a:p>
            <a:pPr>
              <a:lnSpc>
                <a:spcPct val="150000"/>
              </a:lnSpc>
            </a:pPr>
            <a:r>
              <a:rPr lang="tr-TR" sz="2200" b="1" dirty="0">
                <a:ea typeface="Cambria" panose="02040503050406030204" pitchFamily="18" charset="0"/>
              </a:rPr>
              <a:t>Alkol Kullanımının Kısa Vadeli Zararları</a:t>
            </a:r>
            <a:endParaRPr lang="tr-TR" sz="2200" dirty="0">
              <a:cs typeface="Andalus" pitchFamily="18" charset="-78"/>
            </a:endParaRPr>
          </a:p>
          <a:p>
            <a:pPr marL="342900" indent="-342900">
              <a:lnSpc>
                <a:spcPct val="150000"/>
              </a:lnSpc>
              <a:buFont typeface="Arial" panose="020B0604020202020204" pitchFamily="34" charset="0"/>
              <a:buChar char="•"/>
            </a:pPr>
            <a:r>
              <a:rPr lang="tr-TR" sz="2200" dirty="0">
                <a:ea typeface="Cambria" panose="02040503050406030204" pitchFamily="18" charset="0"/>
              </a:rPr>
              <a:t>İş kazalarında artış, verimlilik azalması</a:t>
            </a:r>
          </a:p>
          <a:p>
            <a:pPr marL="342900" indent="-342900">
              <a:lnSpc>
                <a:spcPct val="150000"/>
              </a:lnSpc>
              <a:buFont typeface="Arial" panose="020B0604020202020204" pitchFamily="34" charset="0"/>
              <a:buChar char="•"/>
            </a:pPr>
            <a:r>
              <a:rPr lang="tr-TR" sz="2200" dirty="0">
                <a:ea typeface="Cambria" panose="02040503050406030204" pitchFamily="18" charset="0"/>
              </a:rPr>
              <a:t>Aile içinde artan problemler, ilişkilerin zayıflaması</a:t>
            </a:r>
          </a:p>
          <a:p>
            <a:pPr marL="342900" indent="-342900">
              <a:lnSpc>
                <a:spcPct val="150000"/>
              </a:lnSpc>
              <a:buFont typeface="Arial" panose="020B0604020202020204" pitchFamily="34" charset="0"/>
              <a:buChar char="•"/>
            </a:pPr>
            <a:r>
              <a:rPr lang="tr-TR" sz="2200" dirty="0"/>
              <a:t>Alkol zehirlenmesi</a:t>
            </a:r>
          </a:p>
          <a:p>
            <a:pPr marL="342900" indent="-342900">
              <a:lnSpc>
                <a:spcPct val="150000"/>
              </a:lnSpc>
              <a:buFont typeface="Arial" panose="020B0604020202020204" pitchFamily="34" charset="0"/>
              <a:buChar char="•"/>
            </a:pPr>
            <a:r>
              <a:rPr lang="tr-TR" sz="2200" dirty="0"/>
              <a:t>Karaciğer hastalıkları</a:t>
            </a:r>
          </a:p>
          <a:p>
            <a:pPr marL="342900" indent="-342900">
              <a:lnSpc>
                <a:spcPct val="150000"/>
              </a:lnSpc>
              <a:buFont typeface="Arial" panose="020B0604020202020204" pitchFamily="34" charset="0"/>
              <a:buChar char="•"/>
            </a:pPr>
            <a:r>
              <a:rPr lang="tr-TR" sz="2200" dirty="0"/>
              <a:t>Sinir sistemi hastalıkları</a:t>
            </a:r>
          </a:p>
          <a:p>
            <a:pPr marL="342900" indent="-342900">
              <a:lnSpc>
                <a:spcPct val="150000"/>
              </a:lnSpc>
              <a:buFont typeface="Arial" panose="020B0604020202020204" pitchFamily="34" charset="0"/>
              <a:buChar char="•"/>
            </a:pPr>
            <a:r>
              <a:rPr lang="tr-TR" sz="2200" dirty="0"/>
              <a:t>Cinsel sorunlar</a:t>
            </a:r>
            <a:endParaRPr lang="tr-TR" sz="2200" dirty="0">
              <a:ea typeface="Cambria" panose="02040503050406030204" pitchFamily="18" charset="0"/>
            </a:endParaRPr>
          </a:p>
        </p:txBody>
      </p:sp>
    </p:spTree>
    <p:extLst>
      <p:ext uri="{BB962C8B-B14F-4D97-AF65-F5344CB8AC3E}">
        <p14:creationId xmlns:p14="http://schemas.microsoft.com/office/powerpoint/2010/main" val="14069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7750E-E1B7-C4A1-A22F-9D001C293C37}"/>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61432E72-CD2C-5D24-15B6-76813B20E42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KULLANIMININ SONUÇLARI</a:t>
            </a:r>
            <a:endParaRPr lang="tr-TR" sz="2800" dirty="0">
              <a:solidFill>
                <a:srgbClr val="114533"/>
              </a:solidFill>
            </a:endParaRPr>
          </a:p>
        </p:txBody>
      </p:sp>
      <p:sp>
        <p:nvSpPr>
          <p:cNvPr id="6" name="Metin kutusu 5">
            <a:extLst>
              <a:ext uri="{FF2B5EF4-FFF2-40B4-BE49-F238E27FC236}">
                <a16:creationId xmlns:a16="http://schemas.microsoft.com/office/drawing/2014/main" id="{E8969AAA-E42D-701A-93D8-FD41DF8ADFE5}"/>
              </a:ext>
            </a:extLst>
          </p:cNvPr>
          <p:cNvSpPr txBox="1"/>
          <p:nvPr/>
        </p:nvSpPr>
        <p:spPr>
          <a:xfrm>
            <a:off x="193117" y="868074"/>
            <a:ext cx="10747785" cy="3598357"/>
          </a:xfrm>
          <a:prstGeom prst="rect">
            <a:avLst/>
          </a:prstGeom>
          <a:noFill/>
        </p:spPr>
        <p:txBody>
          <a:bodyPr wrap="square" rtlCol="0">
            <a:spAutoFit/>
          </a:bodyPr>
          <a:lstStyle/>
          <a:p>
            <a:pPr>
              <a:lnSpc>
                <a:spcPct val="150000"/>
              </a:lnSpc>
            </a:pPr>
            <a:r>
              <a:rPr lang="tr-TR" sz="2200" b="1" dirty="0">
                <a:ea typeface="Cambria" panose="02040503050406030204" pitchFamily="18" charset="0"/>
              </a:rPr>
              <a:t>Alkol Kullanımının Uzun Vadeli Zararları</a:t>
            </a:r>
            <a:endParaRPr lang="tr-TR" sz="2200" dirty="0">
              <a:cs typeface="Andalus" pitchFamily="18" charset="-78"/>
            </a:endParaRPr>
          </a:p>
          <a:p>
            <a:pPr marL="342900" indent="-342900">
              <a:lnSpc>
                <a:spcPct val="150000"/>
              </a:lnSpc>
              <a:buFont typeface="Arial" panose="020B0604020202020204" pitchFamily="34" charset="0"/>
              <a:buChar char="•"/>
            </a:pPr>
            <a:r>
              <a:rPr lang="tr-TR" sz="2200" dirty="0">
                <a:ea typeface="Cambria" panose="02040503050406030204" pitchFamily="18" charset="0"/>
              </a:rPr>
              <a:t>Yüksek tansiyon, felç ve diğer kalp rahatsızlıkları</a:t>
            </a:r>
          </a:p>
          <a:p>
            <a:pPr marL="342900" indent="-342900">
              <a:lnSpc>
                <a:spcPct val="150000"/>
              </a:lnSpc>
              <a:buFont typeface="Arial" panose="020B0604020202020204" pitchFamily="34" charset="0"/>
              <a:buChar char="•"/>
            </a:pPr>
            <a:r>
              <a:rPr lang="tr-TR" sz="2200" dirty="0">
                <a:ea typeface="Cambria" panose="02040503050406030204" pitchFamily="18" charset="0"/>
              </a:rPr>
              <a:t>Beyinde kalıcı hasarlar</a:t>
            </a:r>
          </a:p>
          <a:p>
            <a:pPr marL="342900" indent="-342900">
              <a:lnSpc>
                <a:spcPct val="150000"/>
              </a:lnSpc>
              <a:buFont typeface="Arial" panose="020B0604020202020204" pitchFamily="34" charset="0"/>
              <a:buChar char="•"/>
            </a:pPr>
            <a:r>
              <a:rPr lang="tr-TR" sz="2200" dirty="0">
                <a:ea typeface="Cambria" panose="02040503050406030204" pitchFamily="18" charset="0"/>
              </a:rPr>
              <a:t>B1 vitamini eksikliğine bağlı hafıza kaybı, duygusuzluk, çevrede olup bitene kayıtsızlık</a:t>
            </a:r>
          </a:p>
          <a:p>
            <a:pPr marL="342900" indent="-342900">
              <a:lnSpc>
                <a:spcPct val="150000"/>
              </a:lnSpc>
              <a:buFont typeface="Arial" panose="020B0604020202020204" pitchFamily="34" charset="0"/>
              <a:buChar char="•"/>
            </a:pPr>
            <a:r>
              <a:rPr lang="tr-TR" sz="2200" dirty="0">
                <a:ea typeface="Cambria" panose="02040503050406030204" pitchFamily="18" charset="0"/>
              </a:rPr>
              <a:t>Ülser ve gastrit (mide duvarının zarar görmesi)</a:t>
            </a:r>
          </a:p>
          <a:p>
            <a:pPr marL="342900" indent="-342900">
              <a:lnSpc>
                <a:spcPct val="150000"/>
              </a:lnSpc>
              <a:buFont typeface="Arial" panose="020B0604020202020204" pitchFamily="34" charset="0"/>
              <a:buChar char="•"/>
            </a:pPr>
            <a:r>
              <a:rPr lang="tr-TR" sz="2200" dirty="0">
                <a:ea typeface="Cambria" panose="02040503050406030204" pitchFamily="18" charset="0"/>
              </a:rPr>
              <a:t>Yetersiz beslenme</a:t>
            </a:r>
          </a:p>
          <a:p>
            <a:pPr marL="342900" indent="-342900">
              <a:lnSpc>
                <a:spcPct val="150000"/>
              </a:lnSpc>
              <a:buFont typeface="Arial" panose="020B0604020202020204" pitchFamily="34" charset="0"/>
              <a:buChar char="•"/>
            </a:pPr>
            <a:r>
              <a:rPr lang="tr-TR" sz="2200" dirty="0">
                <a:ea typeface="Cambria" panose="02040503050406030204" pitchFamily="18" charset="0"/>
              </a:rPr>
              <a:t>Ağız ve gırtlak kanseri</a:t>
            </a:r>
          </a:p>
        </p:txBody>
      </p:sp>
    </p:spTree>
    <p:extLst>
      <p:ext uri="{BB962C8B-B14F-4D97-AF65-F5344CB8AC3E}">
        <p14:creationId xmlns:p14="http://schemas.microsoft.com/office/powerpoint/2010/main" val="9494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3E27-5F22-2619-982D-6EFB3CF7626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793AA4B-C2DB-9EE6-2748-A7E27D14554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SUNUM İÇERİĞİ</a:t>
            </a:r>
            <a:endParaRPr lang="tr-TR" sz="2800" dirty="0">
              <a:solidFill>
                <a:srgbClr val="114533"/>
              </a:solidFill>
            </a:endParaRPr>
          </a:p>
        </p:txBody>
      </p:sp>
      <p:sp>
        <p:nvSpPr>
          <p:cNvPr id="6" name="Metin kutusu 5">
            <a:extLst>
              <a:ext uri="{FF2B5EF4-FFF2-40B4-BE49-F238E27FC236}">
                <a16:creationId xmlns:a16="http://schemas.microsoft.com/office/drawing/2014/main" id="{84196B72-78E2-4DF1-C2D3-E1DD0142364D}"/>
              </a:ext>
            </a:extLst>
          </p:cNvPr>
          <p:cNvSpPr txBox="1"/>
          <p:nvPr/>
        </p:nvSpPr>
        <p:spPr>
          <a:xfrm>
            <a:off x="193116" y="868074"/>
            <a:ext cx="8557479" cy="5121851"/>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tr-TR" sz="2200" dirty="0"/>
              <a:t>Alkol kullanımı sorun mu?</a:t>
            </a:r>
          </a:p>
          <a:p>
            <a:pPr marL="342900" lvl="0" indent="-342900">
              <a:lnSpc>
                <a:spcPct val="150000"/>
              </a:lnSpc>
              <a:buFont typeface="Arial" panose="020B0604020202020204" pitchFamily="34" charset="0"/>
              <a:buChar char="•"/>
            </a:pPr>
            <a:r>
              <a:rPr lang="tr-TR" sz="2200" dirty="0"/>
              <a:t>Alkol nedir?</a:t>
            </a:r>
          </a:p>
          <a:p>
            <a:pPr marL="342900" lvl="0" indent="-342900">
              <a:lnSpc>
                <a:spcPct val="150000"/>
              </a:lnSpc>
              <a:buFont typeface="Arial" panose="020B0604020202020204" pitchFamily="34" charset="0"/>
              <a:buChar char="•"/>
            </a:pPr>
            <a:r>
              <a:rPr lang="tr-TR" sz="2200" dirty="0"/>
              <a:t>Alkolün vücutta izlediği yol</a:t>
            </a:r>
          </a:p>
          <a:p>
            <a:pPr marL="342900" lvl="0" indent="-342900">
              <a:lnSpc>
                <a:spcPct val="150000"/>
              </a:lnSpc>
              <a:buFont typeface="Arial" panose="020B0604020202020204" pitchFamily="34" charset="0"/>
              <a:buChar char="•"/>
            </a:pPr>
            <a:r>
              <a:rPr lang="tr-TR" sz="2200" dirty="0"/>
              <a:t>Alkolün Beyne Etkisi</a:t>
            </a:r>
          </a:p>
          <a:p>
            <a:pPr marL="342900" lvl="0" indent="-342900">
              <a:lnSpc>
                <a:spcPct val="150000"/>
              </a:lnSpc>
              <a:buFont typeface="Arial" panose="020B0604020202020204" pitchFamily="34" charset="0"/>
              <a:buChar char="•"/>
            </a:pPr>
            <a:r>
              <a:rPr lang="tr-TR" sz="2200" dirty="0"/>
              <a:t>Alkol bağımlılığı tanımı </a:t>
            </a:r>
          </a:p>
          <a:p>
            <a:pPr marL="342900" lvl="0" indent="-342900">
              <a:lnSpc>
                <a:spcPct val="150000"/>
              </a:lnSpc>
              <a:buFont typeface="Arial" panose="020B0604020202020204" pitchFamily="34" charset="0"/>
              <a:buChar char="•"/>
            </a:pPr>
            <a:r>
              <a:rPr lang="tr-TR" sz="2200" dirty="0"/>
              <a:t>Sıklık ve yaygınlık</a:t>
            </a:r>
          </a:p>
          <a:p>
            <a:pPr marL="342900" lvl="0" indent="-342900">
              <a:lnSpc>
                <a:spcPct val="150000"/>
              </a:lnSpc>
              <a:buFont typeface="Arial" panose="020B0604020202020204" pitchFamily="34" charset="0"/>
              <a:buChar char="•"/>
            </a:pPr>
            <a:r>
              <a:rPr lang="tr-TR" sz="2200" dirty="0"/>
              <a:t>Alkol bağımlılığının nedenleri ve risk faktörleri </a:t>
            </a:r>
          </a:p>
          <a:p>
            <a:pPr marL="342900" lvl="0" indent="-342900">
              <a:lnSpc>
                <a:spcPct val="150000"/>
              </a:lnSpc>
              <a:buFont typeface="Arial" panose="020B0604020202020204" pitchFamily="34" charset="0"/>
              <a:buChar char="•"/>
            </a:pPr>
            <a:r>
              <a:rPr lang="tr-TR" sz="2200" dirty="0"/>
              <a:t>Alkol bağımlılığı süreci </a:t>
            </a:r>
          </a:p>
          <a:p>
            <a:pPr marL="342900" lvl="0" indent="-342900">
              <a:lnSpc>
                <a:spcPct val="150000"/>
              </a:lnSpc>
              <a:buFont typeface="Arial" panose="020B0604020202020204" pitchFamily="34" charset="0"/>
              <a:buChar char="•"/>
            </a:pPr>
            <a:r>
              <a:rPr lang="tr-TR" sz="2200" dirty="0"/>
              <a:t>Alkol bağımlılığının sağlık üzerine etkileri</a:t>
            </a:r>
          </a:p>
          <a:p>
            <a:pPr marL="342900" lvl="0" indent="-342900">
              <a:lnSpc>
                <a:spcPct val="150000"/>
              </a:lnSpc>
              <a:buFont typeface="Arial" panose="020B0604020202020204" pitchFamily="34" charset="0"/>
              <a:buChar char="•"/>
            </a:pPr>
            <a:r>
              <a:rPr lang="tr-TR" sz="2200" dirty="0"/>
              <a:t>Doğru bilinen yanlışlar</a:t>
            </a:r>
          </a:p>
        </p:txBody>
      </p:sp>
    </p:spTree>
    <p:extLst>
      <p:ext uri="{BB962C8B-B14F-4D97-AF65-F5344CB8AC3E}">
        <p14:creationId xmlns:p14="http://schemas.microsoft.com/office/powerpoint/2010/main" val="28921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CAC8-3442-312F-68DA-86C88C9D6CF3}"/>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E87550C6-0650-DD17-6D17-FC0F29096F2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VİDEO: İPLER SENİN ELİNDE</a:t>
            </a:r>
            <a:endParaRPr lang="tr-TR" sz="2800" dirty="0">
              <a:solidFill>
                <a:srgbClr val="114533"/>
              </a:solidFill>
            </a:endParaRPr>
          </a:p>
        </p:txBody>
      </p:sp>
      <p:pic>
        <p:nvPicPr>
          <p:cNvPr id="2" name="Yeşilay Alkol Kamu Spotu" descr="Yeşilay Alkol Kamu Spotu">
            <a:hlinkClick r:id="" action="ppaction://media"/>
            <a:extLst>
              <a:ext uri="{FF2B5EF4-FFF2-40B4-BE49-F238E27FC236}">
                <a16:creationId xmlns:a16="http://schemas.microsoft.com/office/drawing/2014/main" id="{B755CBAB-026B-14B3-01AB-5C3C12ADA1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3453" y="1267567"/>
            <a:ext cx="7685094" cy="4322865"/>
          </a:xfrm>
          <a:prstGeom prst="rect">
            <a:avLst/>
          </a:prstGeom>
        </p:spPr>
      </p:pic>
    </p:spTree>
    <p:extLst>
      <p:ext uri="{BB962C8B-B14F-4D97-AF65-F5344CB8AC3E}">
        <p14:creationId xmlns:p14="http://schemas.microsoft.com/office/powerpoint/2010/main" val="3576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D039-44DE-250C-D6D8-0AF50B4DA0A5}"/>
            </a:ext>
          </a:extLst>
        </p:cNvPr>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ACD5ACC5-DC50-117A-F1F8-37C9B7BFBA52}"/>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ackgroundRemoval t="10000" b="90000" l="6000" r="93111"/>
                    </a14:imgEffect>
                  </a14:imgLayer>
                </a14:imgProps>
              </a:ext>
              <a:ext uri="{28A0092B-C50C-407E-A947-70E740481C1C}">
                <a14:useLocalDpi xmlns:a14="http://schemas.microsoft.com/office/drawing/2010/main" val="0"/>
              </a:ext>
            </a:extLst>
          </a:blip>
          <a:stretch>
            <a:fillRect/>
          </a:stretch>
        </p:blipFill>
        <p:spPr>
          <a:xfrm>
            <a:off x="3440489" y="1523229"/>
            <a:ext cx="5311021" cy="5512348"/>
          </a:xfrm>
          <a:prstGeom prst="rect">
            <a:avLst/>
          </a:prstGeom>
        </p:spPr>
      </p:pic>
      <p:sp>
        <p:nvSpPr>
          <p:cNvPr id="3" name="Google Shape;188;p7">
            <a:extLst>
              <a:ext uri="{FF2B5EF4-FFF2-40B4-BE49-F238E27FC236}">
                <a16:creationId xmlns:a16="http://schemas.microsoft.com/office/drawing/2014/main" id="{0AFCC5CF-F033-9181-2BF7-B3DD9325B8D1}"/>
              </a:ext>
            </a:extLst>
          </p:cNvPr>
          <p:cNvSpPr/>
          <p:nvPr/>
        </p:nvSpPr>
        <p:spPr>
          <a:xfrm>
            <a:off x="1552795" y="1200084"/>
            <a:ext cx="908640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ea typeface="Century Gothic"/>
                <a:cs typeface="Century Gothic"/>
                <a:sym typeface="Century Gothic"/>
              </a:rPr>
              <a:t>Alkol</a:t>
            </a:r>
            <a:r>
              <a:rPr lang="en-US" sz="3600" b="1" dirty="0">
                <a:ea typeface="Century Gothic"/>
                <a:cs typeface="Century Gothic"/>
                <a:sym typeface="Century Gothic"/>
              </a:rPr>
              <a:t> </a:t>
            </a:r>
            <a:r>
              <a:rPr lang="en-US" sz="3600" b="1" dirty="0" err="1">
                <a:ea typeface="Century Gothic"/>
                <a:cs typeface="Century Gothic"/>
                <a:sym typeface="Century Gothic"/>
              </a:rPr>
              <a:t>Kaynaklı</a:t>
            </a:r>
            <a:r>
              <a:rPr lang="en-US" sz="3600" b="1" dirty="0">
                <a:ea typeface="Century Gothic"/>
                <a:cs typeface="Century Gothic"/>
                <a:sym typeface="Century Gothic"/>
              </a:rPr>
              <a:t> </a:t>
            </a:r>
            <a:r>
              <a:rPr lang="en-US" sz="3600" b="1" dirty="0" err="1">
                <a:ea typeface="Century Gothic"/>
                <a:cs typeface="Century Gothic"/>
                <a:sym typeface="Century Gothic"/>
              </a:rPr>
              <a:t>Trafik</a:t>
            </a:r>
            <a:r>
              <a:rPr lang="en-US" sz="3600" b="1" dirty="0">
                <a:ea typeface="Century Gothic"/>
                <a:cs typeface="Century Gothic"/>
                <a:sym typeface="Century Gothic"/>
              </a:rPr>
              <a:t> </a:t>
            </a:r>
            <a:r>
              <a:rPr lang="en-US" sz="3600" b="1" dirty="0" err="1">
                <a:ea typeface="Century Gothic"/>
                <a:cs typeface="Century Gothic"/>
                <a:sym typeface="Century Gothic"/>
              </a:rPr>
              <a:t>Kazalarının</a:t>
            </a:r>
            <a:r>
              <a:rPr lang="en-US" sz="3600" b="1" dirty="0">
                <a:ea typeface="Century Gothic"/>
                <a:cs typeface="Century Gothic"/>
                <a:sym typeface="Century Gothic"/>
              </a:rPr>
              <a:t> </a:t>
            </a:r>
            <a:r>
              <a:rPr lang="en-US" sz="3600" b="1" dirty="0" err="1">
                <a:ea typeface="Century Gothic"/>
                <a:cs typeface="Century Gothic"/>
                <a:sym typeface="Century Gothic"/>
              </a:rPr>
              <a:t>Oranı</a:t>
            </a:r>
            <a:endParaRPr sz="3600" b="1" dirty="0">
              <a:ea typeface="Century Gothic"/>
              <a:cs typeface="Century Gothic"/>
              <a:sym typeface="Century Gothic"/>
            </a:endParaRPr>
          </a:p>
        </p:txBody>
      </p:sp>
      <p:sp>
        <p:nvSpPr>
          <p:cNvPr id="6" name="Google Shape;188;p7">
            <a:extLst>
              <a:ext uri="{FF2B5EF4-FFF2-40B4-BE49-F238E27FC236}">
                <a16:creationId xmlns:a16="http://schemas.microsoft.com/office/drawing/2014/main" id="{2BB4ECAD-07F6-C34B-622C-1DC5FA4796C6}"/>
              </a:ext>
            </a:extLst>
          </p:cNvPr>
          <p:cNvSpPr/>
          <p:nvPr/>
        </p:nvSpPr>
        <p:spPr>
          <a:xfrm>
            <a:off x="3467098" y="2169519"/>
            <a:ext cx="52578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ea typeface="Century Gothic"/>
                <a:cs typeface="Century Gothic"/>
                <a:sym typeface="Century Gothic"/>
              </a:rPr>
              <a:t>% 2.5</a:t>
            </a:r>
            <a:endParaRPr sz="6000" b="1" dirty="0">
              <a:ea typeface="Century Gothic"/>
              <a:cs typeface="Century Gothic"/>
              <a:sym typeface="Century Gothic"/>
            </a:endParaRPr>
          </a:p>
        </p:txBody>
      </p:sp>
    </p:spTree>
    <p:extLst>
      <p:ext uri="{BB962C8B-B14F-4D97-AF65-F5344CB8AC3E}">
        <p14:creationId xmlns:p14="http://schemas.microsoft.com/office/powerpoint/2010/main" val="12864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DC23-B446-7C3D-0D1C-E26D50309516}"/>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58ECD87-DBBD-05E2-ABE7-72F76A175A59}"/>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KAYNAKLI TRAFİK KAZALARININ NEDENLERİ</a:t>
            </a:r>
            <a:endParaRPr lang="tr-TR" sz="2800" dirty="0">
              <a:solidFill>
                <a:srgbClr val="114533"/>
              </a:solidFill>
            </a:endParaRPr>
          </a:p>
        </p:txBody>
      </p:sp>
      <p:sp>
        <p:nvSpPr>
          <p:cNvPr id="6" name="Metin kutusu 5">
            <a:extLst>
              <a:ext uri="{FF2B5EF4-FFF2-40B4-BE49-F238E27FC236}">
                <a16:creationId xmlns:a16="http://schemas.microsoft.com/office/drawing/2014/main" id="{8A59D5AE-DC44-7321-F325-2F86D8D6924A}"/>
              </a:ext>
            </a:extLst>
          </p:cNvPr>
          <p:cNvSpPr txBox="1"/>
          <p:nvPr/>
        </p:nvSpPr>
        <p:spPr>
          <a:xfrm>
            <a:off x="193117" y="868074"/>
            <a:ext cx="10747785" cy="258269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t>Saldırganlıkta artış</a:t>
            </a:r>
          </a:p>
          <a:p>
            <a:pPr marL="342900" indent="-342900">
              <a:lnSpc>
                <a:spcPct val="150000"/>
              </a:lnSpc>
              <a:buFont typeface="Arial" panose="020B0604020202020204" pitchFamily="34" charset="0"/>
              <a:buChar char="•"/>
            </a:pPr>
            <a:r>
              <a:rPr lang="tr-TR" sz="2200" dirty="0"/>
              <a:t>Hız yapma dürtüsü</a:t>
            </a:r>
          </a:p>
          <a:p>
            <a:pPr marL="342900" indent="-342900">
              <a:lnSpc>
                <a:spcPct val="150000"/>
              </a:lnSpc>
              <a:buFont typeface="Arial" panose="020B0604020202020204" pitchFamily="34" charset="0"/>
              <a:buChar char="•"/>
            </a:pPr>
            <a:r>
              <a:rPr lang="tr-TR" sz="2200" dirty="0"/>
              <a:t>Değerlendirme bozukluğu</a:t>
            </a:r>
          </a:p>
          <a:p>
            <a:pPr marL="342900" indent="-342900">
              <a:lnSpc>
                <a:spcPct val="150000"/>
              </a:lnSpc>
              <a:buFont typeface="Arial" panose="020B0604020202020204" pitchFamily="34" charset="0"/>
              <a:buChar char="•"/>
            </a:pPr>
            <a:r>
              <a:rPr lang="tr-TR" sz="2200" dirty="0"/>
              <a:t>Trafik kurallarını ihlal etme</a:t>
            </a:r>
          </a:p>
          <a:p>
            <a:pPr marL="342900" indent="-342900">
              <a:lnSpc>
                <a:spcPct val="150000"/>
              </a:lnSpc>
              <a:buFont typeface="Arial" panose="020B0604020202020204" pitchFamily="34" charset="0"/>
              <a:buChar char="•"/>
            </a:pPr>
            <a:r>
              <a:rPr lang="tr-TR" sz="2200" dirty="0"/>
              <a:t>Yüksek riskli davranışların olasılığında artış</a:t>
            </a:r>
          </a:p>
        </p:txBody>
      </p:sp>
    </p:spTree>
    <p:extLst>
      <p:ext uri="{BB962C8B-B14F-4D97-AF65-F5344CB8AC3E}">
        <p14:creationId xmlns:p14="http://schemas.microsoft.com/office/powerpoint/2010/main" val="276953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BB3C-659A-DB78-196D-81903D81E5DC}"/>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F1E4FFAC-AE01-2CF6-7FED-1EA6A7978E79}"/>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ALKOLLE İLGİLİ DOĞRU BİLİNEN YANLIŞLAR</a:t>
            </a:r>
            <a:endParaRPr lang="tr-TR" sz="2800" dirty="0">
              <a:solidFill>
                <a:srgbClr val="114533"/>
              </a:solidFill>
            </a:endParaRPr>
          </a:p>
        </p:txBody>
      </p:sp>
      <p:sp>
        <p:nvSpPr>
          <p:cNvPr id="6" name="Metin kutusu 5">
            <a:extLst>
              <a:ext uri="{FF2B5EF4-FFF2-40B4-BE49-F238E27FC236}">
                <a16:creationId xmlns:a16="http://schemas.microsoft.com/office/drawing/2014/main" id="{C8EB43E5-F726-25AA-D081-1263087E777C}"/>
              </a:ext>
            </a:extLst>
          </p:cNvPr>
          <p:cNvSpPr txBox="1"/>
          <p:nvPr/>
        </p:nvSpPr>
        <p:spPr>
          <a:xfrm>
            <a:off x="193117" y="868074"/>
            <a:ext cx="10747785" cy="2582695"/>
          </a:xfrm>
          <a:prstGeom prst="rect">
            <a:avLst/>
          </a:prstGeom>
          <a:noFill/>
        </p:spPr>
        <p:txBody>
          <a:bodyPr wrap="square" rtlCol="0">
            <a:spAutoFit/>
          </a:bodyPr>
          <a:lstStyle/>
          <a:p>
            <a:pPr>
              <a:lnSpc>
                <a:spcPct val="150000"/>
              </a:lnSpc>
            </a:pPr>
            <a:r>
              <a:rPr lang="tr-TR" sz="2200" b="1" dirty="0">
                <a:solidFill>
                  <a:srgbClr val="10AD4B"/>
                </a:solidFill>
              </a:rPr>
              <a:t>“ALKOLLÜ İÇECEKLER VÜCUDU ISITIR” </a:t>
            </a:r>
          </a:p>
          <a:p>
            <a:pPr>
              <a:lnSpc>
                <a:spcPct val="150000"/>
              </a:lnSpc>
            </a:pPr>
            <a:endParaRPr lang="tr-TR" sz="2200" dirty="0"/>
          </a:p>
          <a:p>
            <a:pPr>
              <a:lnSpc>
                <a:spcPct val="150000"/>
              </a:lnSpc>
            </a:pPr>
            <a:r>
              <a:rPr lang="tr-TR" sz="2200" dirty="0"/>
              <a:t>Tam tersine, alkol kullanıldığında vücut ısısı düşer. Alkol aldıktan sonra hissedilen sıcaklık, kanın yüzeye doğru akışının cildi ve ciltteki sinir uçlarını ısıtması, bunların beyne sıcaklık algısı iletmesi nedeniyledir, bu yanıltıcı bir histir. </a:t>
            </a:r>
          </a:p>
        </p:txBody>
      </p:sp>
    </p:spTree>
    <p:extLst>
      <p:ext uri="{BB962C8B-B14F-4D97-AF65-F5344CB8AC3E}">
        <p14:creationId xmlns:p14="http://schemas.microsoft.com/office/powerpoint/2010/main" val="20506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FAB0-4098-A3FD-E591-2F1FFF45723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102A4758-2F69-3A6A-E23A-3157073901E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ALKOLLE İLGİLİ DOĞRU BİLİNEN YANLIŞLAR</a:t>
            </a:r>
            <a:endParaRPr lang="tr-TR" sz="2800" dirty="0">
              <a:solidFill>
                <a:srgbClr val="114533"/>
              </a:solidFill>
            </a:endParaRPr>
          </a:p>
        </p:txBody>
      </p:sp>
      <p:sp>
        <p:nvSpPr>
          <p:cNvPr id="6" name="Metin kutusu 5">
            <a:extLst>
              <a:ext uri="{FF2B5EF4-FFF2-40B4-BE49-F238E27FC236}">
                <a16:creationId xmlns:a16="http://schemas.microsoft.com/office/drawing/2014/main" id="{854304BB-5671-5E8F-6EAB-943E6FDFF04C}"/>
              </a:ext>
            </a:extLst>
          </p:cNvPr>
          <p:cNvSpPr txBox="1"/>
          <p:nvPr/>
        </p:nvSpPr>
        <p:spPr>
          <a:xfrm>
            <a:off x="193117" y="868074"/>
            <a:ext cx="10747785" cy="1567032"/>
          </a:xfrm>
          <a:prstGeom prst="rect">
            <a:avLst/>
          </a:prstGeom>
          <a:noFill/>
        </p:spPr>
        <p:txBody>
          <a:bodyPr wrap="square" rtlCol="0">
            <a:spAutoFit/>
          </a:bodyPr>
          <a:lstStyle/>
          <a:p>
            <a:pPr>
              <a:lnSpc>
                <a:spcPct val="150000"/>
              </a:lnSpc>
            </a:pPr>
            <a:r>
              <a:rPr lang="tr-TR" sz="2200" b="1" dirty="0">
                <a:solidFill>
                  <a:srgbClr val="10AD4B"/>
                </a:solidFill>
              </a:rPr>
              <a:t>“ALKOL İŞTAH AÇICIDIR” </a:t>
            </a:r>
          </a:p>
          <a:p>
            <a:pPr>
              <a:lnSpc>
                <a:spcPct val="150000"/>
              </a:lnSpc>
            </a:pPr>
            <a:endParaRPr lang="tr-TR" sz="2200" dirty="0"/>
          </a:p>
          <a:p>
            <a:pPr>
              <a:lnSpc>
                <a:spcPct val="150000"/>
              </a:lnSpc>
            </a:pPr>
            <a:r>
              <a:rPr lang="tr-TR" sz="2200" dirty="0"/>
              <a:t>Aksine alkol, mide rahatsızlıklarına ve sindirim bozukluğuna sebep olur. </a:t>
            </a:r>
          </a:p>
        </p:txBody>
      </p:sp>
    </p:spTree>
    <p:extLst>
      <p:ext uri="{BB962C8B-B14F-4D97-AF65-F5344CB8AC3E}">
        <p14:creationId xmlns:p14="http://schemas.microsoft.com/office/powerpoint/2010/main" val="18259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264F-DB23-0DF0-D9B5-4DE37FE13ABF}"/>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CF18F963-D6F2-35B8-6D48-62940AA140D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ALKOLLE İLGİLİ DOĞRU BİLİNEN YANLIŞLAR</a:t>
            </a:r>
            <a:endParaRPr lang="tr-TR" sz="2800" dirty="0">
              <a:solidFill>
                <a:srgbClr val="114533"/>
              </a:solidFill>
            </a:endParaRPr>
          </a:p>
        </p:txBody>
      </p:sp>
      <p:sp>
        <p:nvSpPr>
          <p:cNvPr id="6" name="Metin kutusu 5">
            <a:extLst>
              <a:ext uri="{FF2B5EF4-FFF2-40B4-BE49-F238E27FC236}">
                <a16:creationId xmlns:a16="http://schemas.microsoft.com/office/drawing/2014/main" id="{A1902DF8-29BA-08B4-63B1-206C3162C868}"/>
              </a:ext>
            </a:extLst>
          </p:cNvPr>
          <p:cNvSpPr txBox="1"/>
          <p:nvPr/>
        </p:nvSpPr>
        <p:spPr>
          <a:xfrm>
            <a:off x="193117" y="868074"/>
            <a:ext cx="10747785" cy="2582695"/>
          </a:xfrm>
          <a:prstGeom prst="rect">
            <a:avLst/>
          </a:prstGeom>
          <a:noFill/>
        </p:spPr>
        <p:txBody>
          <a:bodyPr wrap="square" rtlCol="0">
            <a:spAutoFit/>
          </a:bodyPr>
          <a:lstStyle/>
          <a:p>
            <a:pPr>
              <a:lnSpc>
                <a:spcPct val="150000"/>
              </a:lnSpc>
            </a:pPr>
            <a:r>
              <a:rPr lang="tr-TR" sz="2200" b="1" dirty="0">
                <a:solidFill>
                  <a:srgbClr val="10AD4B"/>
                </a:solidFill>
              </a:rPr>
              <a:t>“ALKOL, UYKUYU DÜZENLER” </a:t>
            </a:r>
          </a:p>
          <a:p>
            <a:pPr>
              <a:lnSpc>
                <a:spcPct val="150000"/>
              </a:lnSpc>
            </a:pPr>
            <a:endParaRPr lang="tr-TR" sz="2200" dirty="0"/>
          </a:p>
          <a:p>
            <a:pPr>
              <a:lnSpc>
                <a:spcPct val="150000"/>
              </a:lnSpc>
            </a:pPr>
            <a:r>
              <a:rPr lang="tr-TR" sz="2200" dirty="0"/>
              <a:t>Alkol, ilk etapta gevşetici etkisiyle uyku yapabilir. Ancak alkol, uyku düzeni ve kalitesinin bozulmasına neden olur. Alkol etkisiyle uyunan uyku, tam ve gerçek bir uyku olmadığı için kişi aslında uykusuz kalır.</a:t>
            </a:r>
            <a:endParaRPr lang="tr-TR" sz="2200" dirty="0">
              <a:cs typeface="Arial"/>
            </a:endParaRPr>
          </a:p>
        </p:txBody>
      </p:sp>
    </p:spTree>
    <p:extLst>
      <p:ext uri="{BB962C8B-B14F-4D97-AF65-F5344CB8AC3E}">
        <p14:creationId xmlns:p14="http://schemas.microsoft.com/office/powerpoint/2010/main" val="2690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8708A-4DE8-2ADB-4316-18EAB07E943F}"/>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DC82E454-6854-99CD-6653-A1E3CF16D0EB}"/>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ALKOLLE İLGİLİ DOĞRU BİLİNEN YANLIŞLAR</a:t>
            </a:r>
            <a:endParaRPr lang="tr-TR" sz="2800" dirty="0">
              <a:solidFill>
                <a:srgbClr val="114533"/>
              </a:solidFill>
            </a:endParaRPr>
          </a:p>
        </p:txBody>
      </p:sp>
      <p:pic>
        <p:nvPicPr>
          <p:cNvPr id="2" name="Resim 1">
            <a:extLst>
              <a:ext uri="{FF2B5EF4-FFF2-40B4-BE49-F238E27FC236}">
                <a16:creationId xmlns:a16="http://schemas.microsoft.com/office/drawing/2014/main" id="{127C06B7-1D6C-9E3E-38E4-D9D059440CB4}"/>
              </a:ext>
            </a:extLst>
          </p:cNvPr>
          <p:cNvPicPr>
            <a:picLocks noChangeAspect="1"/>
          </p:cNvPicPr>
          <p:nvPr/>
        </p:nvPicPr>
        <p:blipFill rotWithShape="1">
          <a:blip r:embed="rId3"/>
          <a:srcRect l="13750" t="27335" r="36222" b="13066"/>
          <a:stretch/>
        </p:blipFill>
        <p:spPr>
          <a:xfrm>
            <a:off x="1825373" y="975045"/>
            <a:ext cx="8541254" cy="5228047"/>
          </a:xfrm>
          <a:prstGeom prst="rect">
            <a:avLst/>
          </a:prstGeom>
        </p:spPr>
      </p:pic>
    </p:spTree>
    <p:extLst>
      <p:ext uri="{BB962C8B-B14F-4D97-AF65-F5344CB8AC3E}">
        <p14:creationId xmlns:p14="http://schemas.microsoft.com/office/powerpoint/2010/main" val="174588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FCAB-3062-0097-9064-D9DE52D740AD}"/>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A0E1CCD8-56E1-26EC-F94B-5F378061F3C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ALKOLLE İLGİLİ DOĞRU BİLİNEN YANLIŞLAR</a:t>
            </a:r>
            <a:endParaRPr lang="tr-TR" sz="2800" dirty="0">
              <a:solidFill>
                <a:srgbClr val="114533"/>
              </a:solidFill>
            </a:endParaRPr>
          </a:p>
        </p:txBody>
      </p:sp>
      <p:sp>
        <p:nvSpPr>
          <p:cNvPr id="6" name="Metin kutusu 5">
            <a:extLst>
              <a:ext uri="{FF2B5EF4-FFF2-40B4-BE49-F238E27FC236}">
                <a16:creationId xmlns:a16="http://schemas.microsoft.com/office/drawing/2014/main" id="{9216F52C-F728-B22C-3AF9-8C23ED392B3D}"/>
              </a:ext>
            </a:extLst>
          </p:cNvPr>
          <p:cNvSpPr txBox="1"/>
          <p:nvPr/>
        </p:nvSpPr>
        <p:spPr>
          <a:xfrm>
            <a:off x="193117" y="868074"/>
            <a:ext cx="9780223" cy="2582695"/>
          </a:xfrm>
          <a:prstGeom prst="rect">
            <a:avLst/>
          </a:prstGeom>
          <a:noFill/>
        </p:spPr>
        <p:txBody>
          <a:bodyPr wrap="square" rtlCol="0">
            <a:spAutoFit/>
          </a:bodyPr>
          <a:lstStyle/>
          <a:p>
            <a:pPr>
              <a:lnSpc>
                <a:spcPct val="150000"/>
              </a:lnSpc>
            </a:pPr>
            <a:r>
              <a:rPr lang="tr-TR" sz="2200" b="1" dirty="0">
                <a:solidFill>
                  <a:srgbClr val="10AD4B"/>
                </a:solidFill>
              </a:rPr>
              <a:t>“ALKOLÜN DE FAYDASI VAR, BAZI HASTALIKLARA İYİ GELİR” </a:t>
            </a:r>
          </a:p>
          <a:p>
            <a:pPr>
              <a:lnSpc>
                <a:spcPct val="150000"/>
              </a:lnSpc>
            </a:pPr>
            <a:endParaRPr lang="tr-TR" sz="2200" dirty="0"/>
          </a:p>
          <a:p>
            <a:pPr>
              <a:lnSpc>
                <a:spcPct val="150000"/>
              </a:lnSpc>
            </a:pPr>
            <a:r>
              <a:rPr lang="tr-TR" sz="2200" dirty="0"/>
              <a:t>Alkollü içkilerin kalp ve damar hastalıklarına faydalı olduğu şeklindeki iddialar tamamıyla yanlıştır. Alkol, toksik (zehirli) bir maddedir ve </a:t>
            </a:r>
            <a:r>
              <a:rPr lang="tr-TR" sz="2200" i="1" dirty="0"/>
              <a:t>kullanımında güvenli bir alt sınır yoktur.</a:t>
            </a:r>
            <a:r>
              <a:rPr lang="tr-TR" sz="2200" dirty="0"/>
              <a:t> </a:t>
            </a:r>
          </a:p>
        </p:txBody>
      </p:sp>
    </p:spTree>
    <p:extLst>
      <p:ext uri="{BB962C8B-B14F-4D97-AF65-F5344CB8AC3E}">
        <p14:creationId xmlns:p14="http://schemas.microsoft.com/office/powerpoint/2010/main" val="88203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F01C2-E307-72A8-C5DA-CF61ECA8ED5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26832AFA-144D-9291-3A63-3FBB7E13783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ALKOLLE İLGİLİ DOĞRU BİLİNEN YANLIŞLAR</a:t>
            </a:r>
            <a:endParaRPr lang="tr-TR" sz="2800" dirty="0">
              <a:solidFill>
                <a:srgbClr val="114533"/>
              </a:solidFill>
            </a:endParaRPr>
          </a:p>
        </p:txBody>
      </p:sp>
      <p:sp>
        <p:nvSpPr>
          <p:cNvPr id="6" name="Metin kutusu 5">
            <a:extLst>
              <a:ext uri="{FF2B5EF4-FFF2-40B4-BE49-F238E27FC236}">
                <a16:creationId xmlns:a16="http://schemas.microsoft.com/office/drawing/2014/main" id="{A4132B0D-2E91-C68E-80E3-689C530FEA5C}"/>
              </a:ext>
            </a:extLst>
          </p:cNvPr>
          <p:cNvSpPr txBox="1"/>
          <p:nvPr/>
        </p:nvSpPr>
        <p:spPr>
          <a:xfrm>
            <a:off x="193117" y="868074"/>
            <a:ext cx="9780223" cy="2582695"/>
          </a:xfrm>
          <a:prstGeom prst="rect">
            <a:avLst/>
          </a:prstGeom>
          <a:noFill/>
        </p:spPr>
        <p:txBody>
          <a:bodyPr wrap="square" rtlCol="0">
            <a:spAutoFit/>
          </a:bodyPr>
          <a:lstStyle/>
          <a:p>
            <a:pPr>
              <a:lnSpc>
                <a:spcPct val="150000"/>
              </a:lnSpc>
            </a:pPr>
            <a:r>
              <a:rPr lang="tr-TR" sz="2200" b="1" dirty="0">
                <a:solidFill>
                  <a:srgbClr val="10AD4B"/>
                </a:solidFill>
              </a:rPr>
              <a:t>“ALKOL, SESİ AÇAR. BU NEDENLE BAZILARI KÜRSÜYE YA DA SAHNEYE ÇIKMADAN ÖNCE ALKOL ALIR.” </a:t>
            </a:r>
          </a:p>
          <a:p>
            <a:pPr>
              <a:lnSpc>
                <a:spcPct val="150000"/>
              </a:lnSpc>
            </a:pPr>
            <a:endParaRPr lang="tr-TR" sz="2200" dirty="0"/>
          </a:p>
          <a:p>
            <a:pPr>
              <a:lnSpc>
                <a:spcPct val="150000"/>
              </a:lnSpc>
            </a:pPr>
            <a:r>
              <a:rPr lang="tr-TR" sz="2200" dirty="0"/>
              <a:t>Alkol vücuttaki su miktarını azaltır ve vücudu susuz bırakır. Bu durum konuşmaya ve şarkı söylemeye olumsuz olarak yansır. </a:t>
            </a:r>
          </a:p>
        </p:txBody>
      </p:sp>
    </p:spTree>
    <p:extLst>
      <p:ext uri="{BB962C8B-B14F-4D97-AF65-F5344CB8AC3E}">
        <p14:creationId xmlns:p14="http://schemas.microsoft.com/office/powerpoint/2010/main" val="35652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DD1F-F41E-628E-8DCC-C14DAA66F8FA}"/>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15F744E-C064-4B7C-C7E0-D08B341F8AD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ALKOLDEN UZAK DURDUĞUNDA…</a:t>
            </a:r>
            <a:endParaRPr lang="tr-TR" sz="2800" dirty="0">
              <a:solidFill>
                <a:srgbClr val="114533"/>
              </a:solidFill>
            </a:endParaRPr>
          </a:p>
        </p:txBody>
      </p:sp>
      <p:sp>
        <p:nvSpPr>
          <p:cNvPr id="6" name="Metin kutusu 5">
            <a:extLst>
              <a:ext uri="{FF2B5EF4-FFF2-40B4-BE49-F238E27FC236}">
                <a16:creationId xmlns:a16="http://schemas.microsoft.com/office/drawing/2014/main" id="{866F20E4-BB2C-20A0-5BF2-A98D95D551E1}"/>
              </a:ext>
            </a:extLst>
          </p:cNvPr>
          <p:cNvSpPr txBox="1"/>
          <p:nvPr/>
        </p:nvSpPr>
        <p:spPr>
          <a:xfrm>
            <a:off x="193117" y="868074"/>
            <a:ext cx="10747785" cy="512185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mbria" panose="02040503050406030204" pitchFamily="18" charset="0"/>
              </a:rPr>
              <a:t>Beyin gelişimi </a:t>
            </a:r>
            <a:r>
              <a:rPr lang="tr-TR" sz="2200" dirty="0">
                <a:solidFill>
                  <a:srgbClr val="11A74F"/>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Bilişsel işlevler </a:t>
            </a:r>
            <a:r>
              <a:rPr lang="tr-TR" sz="2200" dirty="0">
                <a:solidFill>
                  <a:srgbClr val="11A74F"/>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Sağlıklı karaciğer, kalp, cilt</a:t>
            </a:r>
            <a:r>
              <a:rPr lang="tr-TR" sz="2200" dirty="0">
                <a:solidFill>
                  <a:srgbClr val="FF0000"/>
                </a:solidFill>
                <a:ea typeface="Cambria" panose="02040503050406030204" pitchFamily="18" charset="0"/>
              </a:rPr>
              <a:t> </a:t>
            </a:r>
            <a:r>
              <a:rPr lang="tr-TR" sz="2200" dirty="0">
                <a:solidFill>
                  <a:srgbClr val="11A74F"/>
                </a:solidFill>
              </a:rPr>
              <a:t>✓</a:t>
            </a:r>
            <a:endParaRPr lang="tr-TR" sz="2200" dirty="0">
              <a:solidFill>
                <a:srgbClr val="11A74F"/>
              </a:solidFill>
              <a:ea typeface="Cambria" panose="02040503050406030204" pitchFamily="18" charset="0"/>
            </a:endParaRPr>
          </a:p>
          <a:p>
            <a:pPr marL="342900" indent="-342900">
              <a:lnSpc>
                <a:spcPct val="150000"/>
              </a:lnSpc>
              <a:buFont typeface="Arial" panose="020B0604020202020204" pitchFamily="34" charset="0"/>
              <a:buChar char="•"/>
            </a:pPr>
            <a:r>
              <a:rPr lang="tr-TR" sz="2200" dirty="0">
                <a:ea typeface="Cambria" panose="02040503050406030204" pitchFamily="18" charset="0"/>
              </a:rPr>
              <a:t>Bağışıklık, sindirim sistemi </a:t>
            </a:r>
            <a:r>
              <a:rPr lang="tr-TR" sz="2200" dirty="0">
                <a:solidFill>
                  <a:srgbClr val="11A74F"/>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Sağlıklı kararlar </a:t>
            </a:r>
            <a:r>
              <a:rPr lang="tr-TR" sz="2200" dirty="0">
                <a:solidFill>
                  <a:srgbClr val="11A74F"/>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Başarılı planlar </a:t>
            </a:r>
            <a:r>
              <a:rPr lang="tr-TR" sz="2200" dirty="0">
                <a:solidFill>
                  <a:srgbClr val="11A74F"/>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Kaliteli uyku </a:t>
            </a:r>
            <a:r>
              <a:rPr lang="tr-TR" sz="2200" dirty="0">
                <a:solidFill>
                  <a:srgbClr val="11A74F"/>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Sağlıklı ilişkiler </a:t>
            </a:r>
            <a:r>
              <a:rPr lang="tr-TR" sz="2200" dirty="0">
                <a:solidFill>
                  <a:srgbClr val="11A74F"/>
                </a:solidFill>
              </a:rPr>
              <a:t>✓</a:t>
            </a:r>
            <a:endParaRPr lang="tr-TR" sz="2200" dirty="0">
              <a:solidFill>
                <a:srgbClr val="11A74F"/>
              </a:solidFill>
              <a:ea typeface="Cambria" panose="02040503050406030204" pitchFamily="18" charset="0"/>
            </a:endParaRPr>
          </a:p>
          <a:p>
            <a:pPr marL="342900" indent="-342900">
              <a:lnSpc>
                <a:spcPct val="150000"/>
              </a:lnSpc>
              <a:buFont typeface="Arial" panose="020B0604020202020204" pitchFamily="34" charset="0"/>
              <a:buChar char="•"/>
            </a:pPr>
            <a:r>
              <a:rPr lang="tr-TR" sz="2200" dirty="0">
                <a:ea typeface="Cambria" panose="02040503050406030204" pitchFamily="18" charset="0"/>
              </a:rPr>
              <a:t>Sağlıklı gebelik </a:t>
            </a:r>
            <a:r>
              <a:rPr lang="tr-TR" sz="2200" dirty="0">
                <a:solidFill>
                  <a:srgbClr val="11A74F"/>
                </a:solidFill>
              </a:rPr>
              <a:t>✓</a:t>
            </a:r>
            <a:endParaRPr lang="tr-TR" sz="2200" dirty="0">
              <a:solidFill>
                <a:srgbClr val="11A74F"/>
              </a:solidFill>
              <a:ea typeface="Cambria" panose="02040503050406030204" pitchFamily="18" charset="0"/>
            </a:endParaRPr>
          </a:p>
          <a:p>
            <a:pPr marL="342900" indent="-342900">
              <a:lnSpc>
                <a:spcPct val="150000"/>
              </a:lnSpc>
              <a:buFont typeface="Arial" panose="020B0604020202020204" pitchFamily="34" charset="0"/>
              <a:buChar char="•"/>
            </a:pPr>
            <a:r>
              <a:rPr lang="tr-TR" sz="2200" dirty="0">
                <a:ea typeface="Cambria" panose="02040503050406030204" pitchFamily="18" charset="0"/>
              </a:rPr>
              <a:t>Eğitim ve çalışma hayatı </a:t>
            </a:r>
            <a:r>
              <a:rPr lang="tr-TR" sz="2200" dirty="0">
                <a:solidFill>
                  <a:srgbClr val="11A74F"/>
                </a:solidFill>
              </a:rPr>
              <a:t>✓</a:t>
            </a:r>
            <a:endParaRPr lang="tr-TR" sz="2200" dirty="0">
              <a:solidFill>
                <a:srgbClr val="11A74F"/>
              </a:solidFill>
              <a:ea typeface="Cambria" panose="02040503050406030204" pitchFamily="18" charset="0"/>
            </a:endParaRPr>
          </a:p>
        </p:txBody>
      </p:sp>
    </p:spTree>
    <p:extLst>
      <p:ext uri="{BB962C8B-B14F-4D97-AF65-F5344CB8AC3E}">
        <p14:creationId xmlns:p14="http://schemas.microsoft.com/office/powerpoint/2010/main" val="24645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CE5B-DB7D-7724-BCCE-84813A09C8BA}"/>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8BBEF996-8E52-1660-B725-B5107AFFD226}"/>
              </a:ext>
            </a:extLst>
          </p:cNvPr>
          <p:cNvSpPr txBox="1"/>
          <p:nvPr/>
        </p:nvSpPr>
        <p:spPr>
          <a:xfrm>
            <a:off x="1309533" y="2367171"/>
            <a:ext cx="8057749" cy="2123658"/>
          </a:xfrm>
          <a:prstGeom prst="rect">
            <a:avLst/>
          </a:prstGeom>
          <a:noFill/>
        </p:spPr>
        <p:txBody>
          <a:bodyPr wrap="square" rtlCol="0">
            <a:spAutoFit/>
          </a:bodyPr>
          <a:lstStyle/>
          <a:p>
            <a:r>
              <a:rPr lang="tr-TR" sz="6600" b="1" dirty="0">
                <a:solidFill>
                  <a:srgbClr val="114533"/>
                </a:solidFill>
              </a:rPr>
              <a:t>ALKOL KULLANIMI SORUN MU?</a:t>
            </a:r>
            <a:endParaRPr lang="tr-TR" sz="6600" dirty="0">
              <a:solidFill>
                <a:srgbClr val="114533"/>
              </a:solidFill>
            </a:endParaRPr>
          </a:p>
        </p:txBody>
      </p:sp>
    </p:spTree>
    <p:extLst>
      <p:ext uri="{BB962C8B-B14F-4D97-AF65-F5344CB8AC3E}">
        <p14:creationId xmlns:p14="http://schemas.microsoft.com/office/powerpoint/2010/main" val="240997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896B0-535D-7ADC-C8CF-F10ED81606B1}"/>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7530711E-FCE8-AC1D-9A89-D99BF6CBE91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ALKOLDEN UZAK DURDUĞUNDA…</a:t>
            </a:r>
            <a:endParaRPr lang="tr-TR" sz="2800" dirty="0">
              <a:solidFill>
                <a:srgbClr val="114533"/>
              </a:solidFill>
            </a:endParaRPr>
          </a:p>
        </p:txBody>
      </p:sp>
      <p:sp>
        <p:nvSpPr>
          <p:cNvPr id="6" name="Metin kutusu 5">
            <a:extLst>
              <a:ext uri="{FF2B5EF4-FFF2-40B4-BE49-F238E27FC236}">
                <a16:creationId xmlns:a16="http://schemas.microsoft.com/office/drawing/2014/main" id="{DAB4B3FE-E1A9-BA0D-5850-7044B2063FFC}"/>
              </a:ext>
            </a:extLst>
          </p:cNvPr>
          <p:cNvSpPr txBox="1"/>
          <p:nvPr/>
        </p:nvSpPr>
        <p:spPr>
          <a:xfrm>
            <a:off x="193117" y="868074"/>
            <a:ext cx="10747785" cy="46140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mbria" panose="02040503050406030204" pitchFamily="18" charset="0"/>
              </a:rPr>
              <a:t>Dikkat ve konsantrasyon kaybı yaşama riski </a:t>
            </a:r>
            <a:r>
              <a:rPr lang="tr-TR" sz="2200" dirty="0">
                <a:solidFill>
                  <a:srgbClr val="C00000"/>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Kan değerleri ve </a:t>
            </a:r>
            <a:r>
              <a:rPr lang="tr-TR" sz="2200" dirty="0" err="1">
                <a:ea typeface="Cambria" panose="02040503050406030204" pitchFamily="18" charset="0"/>
              </a:rPr>
              <a:t>tiroid</a:t>
            </a:r>
            <a:r>
              <a:rPr lang="tr-TR" sz="2200" dirty="0">
                <a:ea typeface="Cambria" panose="02040503050406030204" pitchFamily="18" charset="0"/>
              </a:rPr>
              <a:t> hormonlarında bozulma </a:t>
            </a:r>
            <a:r>
              <a:rPr lang="tr-TR" sz="2200" dirty="0">
                <a:solidFill>
                  <a:srgbClr val="C00000"/>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Cinsel güçsüzlük ve kısırlık </a:t>
            </a:r>
            <a:r>
              <a:rPr lang="tr-TR" sz="2200" dirty="0">
                <a:solidFill>
                  <a:srgbClr val="C00000"/>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Hafıza sorunları ve demans </a:t>
            </a:r>
            <a:r>
              <a:rPr lang="tr-TR" sz="2200" dirty="0">
                <a:solidFill>
                  <a:srgbClr val="C00000"/>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Yaralanma ve sağlık sorunları </a:t>
            </a:r>
            <a:r>
              <a:rPr lang="tr-TR" sz="2200" dirty="0">
                <a:solidFill>
                  <a:srgbClr val="C00000"/>
                </a:solidFill>
              </a:rPr>
              <a:t>×</a:t>
            </a:r>
          </a:p>
          <a:p>
            <a:pPr marL="342900" indent="-342900">
              <a:lnSpc>
                <a:spcPct val="150000"/>
              </a:lnSpc>
              <a:buFont typeface="Arial" panose="020B0604020202020204" pitchFamily="34" charset="0"/>
              <a:buChar char="•"/>
            </a:pPr>
            <a:r>
              <a:rPr lang="tr-TR" sz="2200" dirty="0">
                <a:ea typeface="Cambria" panose="02040503050406030204" pitchFamily="18" charset="0"/>
              </a:rPr>
              <a:t>Vitamin eksiklikleri </a:t>
            </a:r>
            <a:r>
              <a:rPr lang="tr-TR" sz="2200" dirty="0">
                <a:solidFill>
                  <a:srgbClr val="C00000"/>
                </a:solidFill>
              </a:rPr>
              <a:t>×</a:t>
            </a:r>
            <a:endParaRPr lang="tr-TR" sz="2200" dirty="0">
              <a:solidFill>
                <a:srgbClr val="C00000"/>
              </a:solidFill>
              <a:ea typeface="Cambria" panose="02040503050406030204" pitchFamily="18" charset="0"/>
            </a:endParaRPr>
          </a:p>
          <a:p>
            <a:pPr marL="342900" indent="-342900">
              <a:lnSpc>
                <a:spcPct val="150000"/>
              </a:lnSpc>
              <a:buFont typeface="Arial" panose="020B0604020202020204" pitchFamily="34" charset="0"/>
              <a:buChar char="•"/>
            </a:pPr>
            <a:r>
              <a:rPr lang="tr-TR" sz="2200" dirty="0">
                <a:ea typeface="Cambria" panose="02040503050406030204" pitchFamily="18" charset="0"/>
              </a:rPr>
              <a:t>Görme sorunları </a:t>
            </a:r>
            <a:r>
              <a:rPr lang="tr-TR" sz="2200" dirty="0">
                <a:solidFill>
                  <a:srgbClr val="C00000"/>
                </a:solidFill>
              </a:rPr>
              <a:t>×</a:t>
            </a:r>
            <a:endParaRPr lang="tr-TR" sz="2200" dirty="0">
              <a:solidFill>
                <a:srgbClr val="C00000"/>
              </a:solidFill>
              <a:ea typeface="Cambria" panose="02040503050406030204" pitchFamily="18" charset="0"/>
            </a:endParaRPr>
          </a:p>
          <a:p>
            <a:pPr marL="342900" indent="-342900">
              <a:lnSpc>
                <a:spcPct val="150000"/>
              </a:lnSpc>
              <a:buFont typeface="Arial" panose="020B0604020202020204" pitchFamily="34" charset="0"/>
              <a:buChar char="•"/>
            </a:pPr>
            <a:r>
              <a:rPr lang="tr-TR" sz="2200" dirty="0">
                <a:ea typeface="Cambria" panose="02040503050406030204" pitchFamily="18" charset="0"/>
              </a:rPr>
              <a:t>Yasal sorunlar ve şiddet olayları </a:t>
            </a:r>
            <a:r>
              <a:rPr lang="tr-TR" sz="2200" dirty="0">
                <a:solidFill>
                  <a:srgbClr val="C00000"/>
                </a:solidFill>
              </a:rPr>
              <a:t>×</a:t>
            </a:r>
            <a:endParaRPr lang="tr-TR" sz="2200" dirty="0">
              <a:solidFill>
                <a:srgbClr val="C00000"/>
              </a:solidFill>
              <a:ea typeface="Cambria" panose="02040503050406030204" pitchFamily="18" charset="0"/>
            </a:endParaRPr>
          </a:p>
          <a:p>
            <a:pPr marL="342900" indent="-342900">
              <a:lnSpc>
                <a:spcPct val="150000"/>
              </a:lnSpc>
              <a:buFont typeface="Arial" panose="020B0604020202020204" pitchFamily="34" charset="0"/>
              <a:buChar char="•"/>
            </a:pPr>
            <a:r>
              <a:rPr lang="tr-TR" sz="2200" dirty="0">
                <a:ea typeface="Cambria" panose="02040503050406030204" pitchFamily="18" charset="0"/>
              </a:rPr>
              <a:t>Depresyon ve diğer ruhsal hastalıklar </a:t>
            </a:r>
            <a:r>
              <a:rPr lang="tr-TR" sz="2200" dirty="0">
                <a:solidFill>
                  <a:srgbClr val="C00000"/>
                </a:solidFill>
              </a:rPr>
              <a:t>×</a:t>
            </a:r>
            <a:endParaRPr lang="tr-TR" sz="2200" dirty="0">
              <a:solidFill>
                <a:srgbClr val="C00000"/>
              </a:solidFill>
              <a:ea typeface="Cambria" panose="02040503050406030204" pitchFamily="18" charset="0"/>
            </a:endParaRPr>
          </a:p>
        </p:txBody>
      </p:sp>
    </p:spTree>
    <p:extLst>
      <p:ext uri="{BB962C8B-B14F-4D97-AF65-F5344CB8AC3E}">
        <p14:creationId xmlns:p14="http://schemas.microsoft.com/office/powerpoint/2010/main" val="38309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06AC-6217-F24B-6B47-27C5839FA0D3}"/>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865BC9E3-F05A-B3A9-35E1-C0C5BF466A20}"/>
              </a:ext>
            </a:extLst>
          </p:cNvPr>
          <p:cNvSpPr txBox="1"/>
          <p:nvPr/>
        </p:nvSpPr>
        <p:spPr>
          <a:xfrm>
            <a:off x="193117" y="182730"/>
            <a:ext cx="9678672" cy="523220"/>
          </a:xfrm>
          <a:prstGeom prst="rect">
            <a:avLst/>
          </a:prstGeom>
          <a:noFill/>
        </p:spPr>
        <p:txBody>
          <a:bodyPr wrap="square" rtlCol="0">
            <a:spAutoFit/>
          </a:bodyPr>
          <a:lstStyle/>
          <a:p>
            <a:r>
              <a:rPr lang="tr-TR" sz="2800" b="1" dirty="0">
                <a:solidFill>
                  <a:srgbClr val="114533"/>
                </a:solidFill>
              </a:rPr>
              <a:t>YETİŞKİNLERE ÖNERİLER</a:t>
            </a:r>
            <a:endParaRPr lang="tr-TR" sz="2800" dirty="0">
              <a:solidFill>
                <a:srgbClr val="114533"/>
              </a:solidFill>
            </a:endParaRPr>
          </a:p>
        </p:txBody>
      </p:sp>
      <p:grpSp>
        <p:nvGrpSpPr>
          <p:cNvPr id="2" name="Grup 1">
            <a:extLst>
              <a:ext uri="{FF2B5EF4-FFF2-40B4-BE49-F238E27FC236}">
                <a16:creationId xmlns:a16="http://schemas.microsoft.com/office/drawing/2014/main" id="{69461FEE-6160-5677-2739-1E648B5DDDAB}"/>
              </a:ext>
            </a:extLst>
          </p:cNvPr>
          <p:cNvGrpSpPr/>
          <p:nvPr/>
        </p:nvGrpSpPr>
        <p:grpSpPr>
          <a:xfrm>
            <a:off x="1027271" y="1407002"/>
            <a:ext cx="10137458" cy="4430645"/>
            <a:chOff x="1473170" y="1295518"/>
            <a:chExt cx="10137458" cy="4430645"/>
          </a:xfrm>
        </p:grpSpPr>
        <p:sp>
          <p:nvSpPr>
            <p:cNvPr id="3" name="Google Shape;343;p19">
              <a:extLst>
                <a:ext uri="{FF2B5EF4-FFF2-40B4-BE49-F238E27FC236}">
                  <a16:creationId xmlns:a16="http://schemas.microsoft.com/office/drawing/2014/main" id="{C7084AD6-17FB-0DB6-0CC5-A8CE140B657D}"/>
                </a:ext>
              </a:extLst>
            </p:cNvPr>
            <p:cNvSpPr/>
            <p:nvPr/>
          </p:nvSpPr>
          <p:spPr>
            <a:xfrm>
              <a:off x="1473170" y="2304016"/>
              <a:ext cx="2414044"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err="1">
                  <a:ea typeface="Century Gothic"/>
                  <a:cs typeface="Century Gothic"/>
                  <a:sym typeface="Century Gothic"/>
                </a:rPr>
                <a:t>Alkol</a:t>
              </a:r>
              <a:r>
                <a:rPr lang="en-US" dirty="0">
                  <a:ea typeface="Century Gothic"/>
                  <a:cs typeface="Century Gothic"/>
                  <a:sym typeface="Century Gothic"/>
                </a:rPr>
                <a:t> </a:t>
              </a:r>
              <a:r>
                <a:rPr lang="en-US" dirty="0" err="1">
                  <a:ea typeface="Century Gothic"/>
                  <a:cs typeface="Century Gothic"/>
                  <a:sym typeface="Century Gothic"/>
                </a:rPr>
                <a:t>teklif</a:t>
              </a:r>
              <a:r>
                <a:rPr lang="en-US" dirty="0">
                  <a:ea typeface="Century Gothic"/>
                  <a:cs typeface="Century Gothic"/>
                  <a:sym typeface="Century Gothic"/>
                </a:rPr>
                <a:t> </a:t>
              </a:r>
              <a:r>
                <a:rPr lang="en-US" dirty="0" err="1">
                  <a:ea typeface="Century Gothic"/>
                  <a:cs typeface="Century Gothic"/>
                  <a:sym typeface="Century Gothic"/>
                </a:rPr>
                <a:t>edildiğinde</a:t>
              </a:r>
              <a:r>
                <a:rPr lang="en-US" dirty="0">
                  <a:ea typeface="Century Gothic"/>
                  <a:cs typeface="Century Gothic"/>
                  <a:sym typeface="Century Gothic"/>
                </a:rPr>
                <a:t> </a:t>
              </a:r>
              <a:r>
                <a:rPr lang="en-US" dirty="0" err="1">
                  <a:ea typeface="Century Gothic"/>
                  <a:cs typeface="Century Gothic"/>
                  <a:sym typeface="Century Gothic"/>
                </a:rPr>
                <a:t>hayır</a:t>
              </a:r>
              <a:r>
                <a:rPr lang="en-US" dirty="0">
                  <a:ea typeface="Century Gothic"/>
                  <a:cs typeface="Century Gothic"/>
                  <a:sym typeface="Century Gothic"/>
                </a:rPr>
                <a:t> </a:t>
              </a:r>
              <a:r>
                <a:rPr lang="en-US" dirty="0" err="1">
                  <a:ea typeface="Century Gothic"/>
                  <a:cs typeface="Century Gothic"/>
                  <a:sym typeface="Century Gothic"/>
                </a:rPr>
                <a:t>diyebilme</a:t>
              </a:r>
              <a:r>
                <a:rPr lang="en-US" dirty="0">
                  <a:ea typeface="Century Gothic"/>
                  <a:cs typeface="Century Gothic"/>
                  <a:sym typeface="Century Gothic"/>
                </a:rPr>
                <a:t> </a:t>
              </a:r>
              <a:r>
                <a:rPr lang="en-US" dirty="0" err="1">
                  <a:ea typeface="Century Gothic"/>
                  <a:cs typeface="Century Gothic"/>
                  <a:sym typeface="Century Gothic"/>
                </a:rPr>
                <a:t>becerinizi</a:t>
              </a:r>
              <a:r>
                <a:rPr lang="en-US" dirty="0">
                  <a:ea typeface="Century Gothic"/>
                  <a:cs typeface="Century Gothic"/>
                  <a:sym typeface="Century Gothic"/>
                </a:rPr>
                <a:t> </a:t>
              </a:r>
              <a:r>
                <a:rPr lang="en-US" dirty="0" err="1">
                  <a:ea typeface="Century Gothic"/>
                  <a:cs typeface="Century Gothic"/>
                  <a:sym typeface="Century Gothic"/>
                </a:rPr>
                <a:t>geliştirin</a:t>
              </a:r>
              <a:r>
                <a:rPr lang="en-US" dirty="0">
                  <a:ea typeface="Century Gothic"/>
                  <a:cs typeface="Century Gothic"/>
                  <a:sym typeface="Century Gothic"/>
                </a:rPr>
                <a:t>.</a:t>
              </a:r>
              <a:endParaRPr dirty="0"/>
            </a:p>
          </p:txBody>
        </p:sp>
        <p:sp>
          <p:nvSpPr>
            <p:cNvPr id="4" name="Google Shape;345;p19">
              <a:extLst>
                <a:ext uri="{FF2B5EF4-FFF2-40B4-BE49-F238E27FC236}">
                  <a16:creationId xmlns:a16="http://schemas.microsoft.com/office/drawing/2014/main" id="{D2A45B50-1CCB-FCBB-DF8C-738DDF621221}"/>
                </a:ext>
              </a:extLst>
            </p:cNvPr>
            <p:cNvSpPr/>
            <p:nvPr/>
          </p:nvSpPr>
          <p:spPr>
            <a:xfrm>
              <a:off x="1583870" y="4508374"/>
              <a:ext cx="2204355"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ea typeface="Century Gothic"/>
                  <a:cs typeface="Century Gothic"/>
                  <a:sym typeface="Century Gothic"/>
                </a:rPr>
                <a:t>Alkollü ortamlardan uzak durun.</a:t>
              </a:r>
              <a:endParaRPr/>
            </a:p>
          </p:txBody>
        </p:sp>
        <p:sp>
          <p:nvSpPr>
            <p:cNvPr id="7" name="Google Shape;348;p19">
              <a:extLst>
                <a:ext uri="{FF2B5EF4-FFF2-40B4-BE49-F238E27FC236}">
                  <a16:creationId xmlns:a16="http://schemas.microsoft.com/office/drawing/2014/main" id="{C3363DA4-A1FD-73F6-B0B0-7A3B9E4E42C9}"/>
                </a:ext>
              </a:extLst>
            </p:cNvPr>
            <p:cNvSpPr/>
            <p:nvPr/>
          </p:nvSpPr>
          <p:spPr>
            <a:xfrm>
              <a:off x="9196584" y="2304016"/>
              <a:ext cx="2414044"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ea typeface="Century Gothic"/>
                  <a:cs typeface="Century Gothic"/>
                  <a:sym typeface="Century Gothic"/>
                </a:rPr>
                <a:t>Alkol teklif edilen arkadaş ortamlarını tercih etmeyin.</a:t>
              </a:r>
              <a:endParaRPr/>
            </a:p>
          </p:txBody>
        </p:sp>
        <p:sp>
          <p:nvSpPr>
            <p:cNvPr id="8" name="Google Shape;349;p19">
              <a:extLst>
                <a:ext uri="{FF2B5EF4-FFF2-40B4-BE49-F238E27FC236}">
                  <a16:creationId xmlns:a16="http://schemas.microsoft.com/office/drawing/2014/main" id="{FF22D2B0-01DD-91E0-F773-EDF3E76EFD97}"/>
                </a:ext>
              </a:extLst>
            </p:cNvPr>
            <p:cNvSpPr/>
            <p:nvPr/>
          </p:nvSpPr>
          <p:spPr>
            <a:xfrm>
              <a:off x="9307284" y="4508374"/>
              <a:ext cx="2204355"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ea typeface="Century Gothic"/>
                  <a:cs typeface="Century Gothic"/>
                  <a:sym typeface="Century Gothic"/>
                </a:rPr>
                <a:t>Sağlıklı beslenin ve spor yapın.</a:t>
              </a:r>
              <a:endParaRPr/>
            </a:p>
          </p:txBody>
        </p:sp>
        <p:sp>
          <p:nvSpPr>
            <p:cNvPr id="9" name="Google Shape;352;p19">
              <a:extLst>
                <a:ext uri="{FF2B5EF4-FFF2-40B4-BE49-F238E27FC236}">
                  <a16:creationId xmlns:a16="http://schemas.microsoft.com/office/drawing/2014/main" id="{287105B7-7767-8745-0F37-CA6A4ACFDC11}"/>
                </a:ext>
              </a:extLst>
            </p:cNvPr>
            <p:cNvSpPr/>
            <p:nvPr/>
          </p:nvSpPr>
          <p:spPr>
            <a:xfrm>
              <a:off x="5186229" y="1879474"/>
              <a:ext cx="286376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err="1">
                  <a:ea typeface="Century Gothic"/>
                  <a:cs typeface="Century Gothic"/>
                  <a:sym typeface="Century Gothic"/>
                </a:rPr>
                <a:t>Bağımlılığa</a:t>
              </a:r>
              <a:r>
                <a:rPr lang="en-US" dirty="0">
                  <a:ea typeface="Century Gothic"/>
                  <a:cs typeface="Century Gothic"/>
                  <a:sym typeface="Century Gothic"/>
                </a:rPr>
                <a:t> </a:t>
              </a:r>
              <a:r>
                <a:rPr lang="en-US" dirty="0" err="1">
                  <a:ea typeface="Century Gothic"/>
                  <a:cs typeface="Century Gothic"/>
                  <a:sym typeface="Century Gothic"/>
                </a:rPr>
                <a:t>yol</a:t>
              </a:r>
              <a:r>
                <a:rPr lang="en-US" dirty="0">
                  <a:ea typeface="Century Gothic"/>
                  <a:cs typeface="Century Gothic"/>
                  <a:sym typeface="Century Gothic"/>
                </a:rPr>
                <a:t> </a:t>
              </a:r>
              <a:r>
                <a:rPr lang="en-US" dirty="0" err="1">
                  <a:ea typeface="Century Gothic"/>
                  <a:cs typeface="Century Gothic"/>
                  <a:sym typeface="Century Gothic"/>
                </a:rPr>
                <a:t>açan</a:t>
              </a:r>
              <a:r>
                <a:rPr lang="en-US" dirty="0">
                  <a:ea typeface="Century Gothic"/>
                  <a:cs typeface="Century Gothic"/>
                  <a:sym typeface="Century Gothic"/>
                </a:rPr>
                <a:t> </a:t>
              </a:r>
              <a:r>
                <a:rPr lang="en-US" dirty="0" err="1">
                  <a:ea typeface="Century Gothic"/>
                  <a:cs typeface="Century Gothic"/>
                  <a:sym typeface="Century Gothic"/>
                </a:rPr>
                <a:t>maddelerden</a:t>
              </a:r>
              <a:r>
                <a:rPr lang="en-US" dirty="0">
                  <a:ea typeface="Century Gothic"/>
                  <a:cs typeface="Century Gothic"/>
                  <a:sym typeface="Century Gothic"/>
                </a:rPr>
                <a:t> </a:t>
              </a:r>
              <a:r>
                <a:rPr lang="en-US" dirty="0" err="1">
                  <a:ea typeface="Century Gothic"/>
                  <a:cs typeface="Century Gothic"/>
                  <a:sym typeface="Century Gothic"/>
                </a:rPr>
                <a:t>uzak</a:t>
              </a:r>
              <a:r>
                <a:rPr lang="en-US" dirty="0">
                  <a:ea typeface="Century Gothic"/>
                  <a:cs typeface="Century Gothic"/>
                  <a:sym typeface="Century Gothic"/>
                </a:rPr>
                <a:t> </a:t>
              </a:r>
              <a:r>
                <a:rPr lang="en-US" dirty="0" err="1">
                  <a:ea typeface="Century Gothic"/>
                  <a:cs typeface="Century Gothic"/>
                  <a:sym typeface="Century Gothic"/>
                </a:rPr>
                <a:t>durun</a:t>
              </a:r>
              <a:r>
                <a:rPr lang="en-US" dirty="0">
                  <a:ea typeface="Century Gothic"/>
                  <a:cs typeface="Century Gothic"/>
                  <a:sym typeface="Century Gothic"/>
                </a:rPr>
                <a:t>.</a:t>
              </a:r>
              <a:endParaRPr dirty="0"/>
            </a:p>
          </p:txBody>
        </p:sp>
        <p:sp>
          <p:nvSpPr>
            <p:cNvPr id="10" name="Google Shape;354;p19">
              <a:extLst>
                <a:ext uri="{FF2B5EF4-FFF2-40B4-BE49-F238E27FC236}">
                  <a16:creationId xmlns:a16="http://schemas.microsoft.com/office/drawing/2014/main" id="{1F2C0255-C921-061B-795B-22E62A5AB953}"/>
                </a:ext>
              </a:extLst>
            </p:cNvPr>
            <p:cNvSpPr/>
            <p:nvPr/>
          </p:nvSpPr>
          <p:spPr>
            <a:xfrm>
              <a:off x="5186229" y="3463345"/>
              <a:ext cx="286376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err="1">
                  <a:ea typeface="Century Gothic"/>
                  <a:cs typeface="Century Gothic"/>
                  <a:sym typeface="Century Gothic"/>
                </a:rPr>
                <a:t>Alkolsüz</a:t>
              </a:r>
              <a:r>
                <a:rPr lang="en-US" dirty="0">
                  <a:ea typeface="Century Gothic"/>
                  <a:cs typeface="Century Gothic"/>
                  <a:sym typeface="Century Gothic"/>
                </a:rPr>
                <a:t> </a:t>
              </a:r>
              <a:r>
                <a:rPr lang="en-US" dirty="0" err="1">
                  <a:ea typeface="Century Gothic"/>
                  <a:cs typeface="Century Gothic"/>
                  <a:sym typeface="Century Gothic"/>
                </a:rPr>
                <a:t>eğlence</a:t>
              </a:r>
              <a:r>
                <a:rPr lang="en-US" dirty="0">
                  <a:ea typeface="Century Gothic"/>
                  <a:cs typeface="Century Gothic"/>
                  <a:sym typeface="Century Gothic"/>
                </a:rPr>
                <a:t> </a:t>
              </a:r>
              <a:r>
                <a:rPr lang="en-US" dirty="0" err="1">
                  <a:ea typeface="Century Gothic"/>
                  <a:cs typeface="Century Gothic"/>
                  <a:sym typeface="Century Gothic"/>
                </a:rPr>
                <a:t>ortamlarını</a:t>
              </a:r>
              <a:r>
                <a:rPr lang="en-US" dirty="0">
                  <a:ea typeface="Century Gothic"/>
                  <a:cs typeface="Century Gothic"/>
                  <a:sym typeface="Century Gothic"/>
                </a:rPr>
                <a:t> </a:t>
              </a:r>
              <a:r>
                <a:rPr lang="en-US" dirty="0" err="1">
                  <a:ea typeface="Century Gothic"/>
                  <a:cs typeface="Century Gothic"/>
                  <a:sym typeface="Century Gothic"/>
                </a:rPr>
                <a:t>tercih</a:t>
              </a:r>
              <a:r>
                <a:rPr lang="en-US" dirty="0">
                  <a:ea typeface="Century Gothic"/>
                  <a:cs typeface="Century Gothic"/>
                  <a:sym typeface="Century Gothic"/>
                </a:rPr>
                <a:t> </a:t>
              </a:r>
              <a:r>
                <a:rPr lang="en-US" dirty="0" err="1">
                  <a:ea typeface="Century Gothic"/>
                  <a:cs typeface="Century Gothic"/>
                  <a:sym typeface="Century Gothic"/>
                </a:rPr>
                <a:t>edin</a:t>
              </a:r>
              <a:r>
                <a:rPr lang="en-US" dirty="0">
                  <a:ea typeface="Century Gothic"/>
                  <a:cs typeface="Century Gothic"/>
                  <a:sym typeface="Century Gothic"/>
                </a:rPr>
                <a:t>.</a:t>
              </a:r>
              <a:endParaRPr dirty="0"/>
            </a:p>
          </p:txBody>
        </p:sp>
        <p:sp>
          <p:nvSpPr>
            <p:cNvPr id="11" name="Google Shape;356;p19">
              <a:extLst>
                <a:ext uri="{FF2B5EF4-FFF2-40B4-BE49-F238E27FC236}">
                  <a16:creationId xmlns:a16="http://schemas.microsoft.com/office/drawing/2014/main" id="{17E027E4-6A97-2BE7-738A-BECB0CECAEF2}"/>
                </a:ext>
              </a:extLst>
            </p:cNvPr>
            <p:cNvSpPr/>
            <p:nvPr/>
          </p:nvSpPr>
          <p:spPr>
            <a:xfrm>
              <a:off x="5186229" y="5079873"/>
              <a:ext cx="286376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ea typeface="Century Gothic"/>
                  <a:cs typeface="Century Gothic"/>
                  <a:sym typeface="Century Gothic"/>
                </a:rPr>
                <a:t>Alkolsüz eğlenceye</a:t>
              </a:r>
              <a:endParaRPr>
                <a:ea typeface="Century Gothic"/>
                <a:cs typeface="Century Gothic"/>
                <a:sym typeface="Century Gothic"/>
              </a:endParaRPr>
            </a:p>
            <a:p>
              <a:pPr marL="0" marR="0" lvl="0" indent="0" algn="ctr" rtl="0">
                <a:spcBef>
                  <a:spcPts val="0"/>
                </a:spcBef>
                <a:spcAft>
                  <a:spcPts val="0"/>
                </a:spcAft>
                <a:buNone/>
              </a:pPr>
              <a:r>
                <a:rPr lang="en-US">
                  <a:ea typeface="Century Gothic"/>
                  <a:cs typeface="Century Gothic"/>
                  <a:sym typeface="Century Gothic"/>
                </a:rPr>
                <a:t>teşvik edin.</a:t>
              </a:r>
              <a:endParaRPr/>
            </a:p>
          </p:txBody>
        </p:sp>
        <p:pic>
          <p:nvPicPr>
            <p:cNvPr id="12" name="Resim 11">
              <a:extLst>
                <a:ext uri="{FF2B5EF4-FFF2-40B4-BE49-F238E27FC236}">
                  <a16:creationId xmlns:a16="http://schemas.microsoft.com/office/drawing/2014/main" id="{9488FED7-C6C4-8A4A-90B2-0522B1409178}"/>
                </a:ext>
              </a:extLst>
            </p:cNvPr>
            <p:cNvPicPr>
              <a:picLocks noChangeAspect="1"/>
            </p:cNvPicPr>
            <p:nvPr/>
          </p:nvPicPr>
          <p:blipFill>
            <a:blip r:embed="rId3"/>
            <a:stretch>
              <a:fillRect/>
            </a:stretch>
          </p:blipFill>
          <p:spPr>
            <a:xfrm>
              <a:off x="2421999" y="1650482"/>
              <a:ext cx="482709" cy="526592"/>
            </a:xfrm>
            <a:prstGeom prst="rect">
              <a:avLst/>
            </a:prstGeom>
          </p:spPr>
        </p:pic>
        <p:pic>
          <p:nvPicPr>
            <p:cNvPr id="13" name="Resim 12">
              <a:extLst>
                <a:ext uri="{FF2B5EF4-FFF2-40B4-BE49-F238E27FC236}">
                  <a16:creationId xmlns:a16="http://schemas.microsoft.com/office/drawing/2014/main" id="{980AE26B-C84B-EEC1-721D-44870FA5C6BD}"/>
                </a:ext>
              </a:extLst>
            </p:cNvPr>
            <p:cNvPicPr>
              <a:picLocks noChangeAspect="1"/>
            </p:cNvPicPr>
            <p:nvPr/>
          </p:nvPicPr>
          <p:blipFill>
            <a:blip r:embed="rId3"/>
            <a:stretch>
              <a:fillRect/>
            </a:stretch>
          </p:blipFill>
          <p:spPr>
            <a:xfrm>
              <a:off x="2453172" y="3894918"/>
              <a:ext cx="482709" cy="526592"/>
            </a:xfrm>
            <a:prstGeom prst="rect">
              <a:avLst/>
            </a:prstGeom>
          </p:spPr>
        </p:pic>
        <p:pic>
          <p:nvPicPr>
            <p:cNvPr id="14" name="Resim 13">
              <a:extLst>
                <a:ext uri="{FF2B5EF4-FFF2-40B4-BE49-F238E27FC236}">
                  <a16:creationId xmlns:a16="http://schemas.microsoft.com/office/drawing/2014/main" id="{026B2A81-71C2-4AEE-7B8D-18B80FE4356E}"/>
                </a:ext>
              </a:extLst>
            </p:cNvPr>
            <p:cNvPicPr>
              <a:picLocks noChangeAspect="1"/>
            </p:cNvPicPr>
            <p:nvPr/>
          </p:nvPicPr>
          <p:blipFill>
            <a:blip r:embed="rId3"/>
            <a:stretch>
              <a:fillRect/>
            </a:stretch>
          </p:blipFill>
          <p:spPr>
            <a:xfrm>
              <a:off x="6376754" y="4452187"/>
              <a:ext cx="482709" cy="526592"/>
            </a:xfrm>
            <a:prstGeom prst="rect">
              <a:avLst/>
            </a:prstGeom>
          </p:spPr>
        </p:pic>
        <p:pic>
          <p:nvPicPr>
            <p:cNvPr id="15" name="Resim 14">
              <a:extLst>
                <a:ext uri="{FF2B5EF4-FFF2-40B4-BE49-F238E27FC236}">
                  <a16:creationId xmlns:a16="http://schemas.microsoft.com/office/drawing/2014/main" id="{BBCB197B-469D-46C9-B013-B7299E23B8B8}"/>
                </a:ext>
              </a:extLst>
            </p:cNvPr>
            <p:cNvPicPr>
              <a:picLocks noChangeAspect="1"/>
            </p:cNvPicPr>
            <p:nvPr/>
          </p:nvPicPr>
          <p:blipFill>
            <a:blip r:embed="rId3"/>
            <a:stretch>
              <a:fillRect/>
            </a:stretch>
          </p:blipFill>
          <p:spPr>
            <a:xfrm>
              <a:off x="6297808" y="2835044"/>
              <a:ext cx="482709" cy="526592"/>
            </a:xfrm>
            <a:prstGeom prst="rect">
              <a:avLst/>
            </a:prstGeom>
          </p:spPr>
        </p:pic>
        <p:pic>
          <p:nvPicPr>
            <p:cNvPr id="16" name="Resim 15">
              <a:extLst>
                <a:ext uri="{FF2B5EF4-FFF2-40B4-BE49-F238E27FC236}">
                  <a16:creationId xmlns:a16="http://schemas.microsoft.com/office/drawing/2014/main" id="{9C66BD67-7C5B-9CE5-A5DD-3CBEDB77B9CA}"/>
                </a:ext>
              </a:extLst>
            </p:cNvPr>
            <p:cNvPicPr>
              <a:picLocks noChangeAspect="1"/>
            </p:cNvPicPr>
            <p:nvPr/>
          </p:nvPicPr>
          <p:blipFill>
            <a:blip r:embed="rId3"/>
            <a:stretch>
              <a:fillRect/>
            </a:stretch>
          </p:blipFill>
          <p:spPr>
            <a:xfrm>
              <a:off x="6297808" y="1295518"/>
              <a:ext cx="482709" cy="526592"/>
            </a:xfrm>
            <a:prstGeom prst="rect">
              <a:avLst/>
            </a:prstGeom>
          </p:spPr>
        </p:pic>
        <p:pic>
          <p:nvPicPr>
            <p:cNvPr id="17" name="Resim 16">
              <a:extLst>
                <a:ext uri="{FF2B5EF4-FFF2-40B4-BE49-F238E27FC236}">
                  <a16:creationId xmlns:a16="http://schemas.microsoft.com/office/drawing/2014/main" id="{8DC44FF4-AD16-D234-AFDB-D033DEDDA344}"/>
                </a:ext>
              </a:extLst>
            </p:cNvPr>
            <p:cNvPicPr>
              <a:picLocks noChangeAspect="1"/>
            </p:cNvPicPr>
            <p:nvPr/>
          </p:nvPicPr>
          <p:blipFill>
            <a:blip r:embed="rId3"/>
            <a:stretch>
              <a:fillRect/>
            </a:stretch>
          </p:blipFill>
          <p:spPr>
            <a:xfrm>
              <a:off x="10331510" y="1722722"/>
              <a:ext cx="482709" cy="526592"/>
            </a:xfrm>
            <a:prstGeom prst="rect">
              <a:avLst/>
            </a:prstGeom>
          </p:spPr>
        </p:pic>
        <p:pic>
          <p:nvPicPr>
            <p:cNvPr id="18" name="Resim 17">
              <a:extLst>
                <a:ext uri="{FF2B5EF4-FFF2-40B4-BE49-F238E27FC236}">
                  <a16:creationId xmlns:a16="http://schemas.microsoft.com/office/drawing/2014/main" id="{9A62C327-5012-3B2D-E91E-54D5B0A2CC7F}"/>
                </a:ext>
              </a:extLst>
            </p:cNvPr>
            <p:cNvPicPr>
              <a:picLocks noChangeAspect="1"/>
            </p:cNvPicPr>
            <p:nvPr/>
          </p:nvPicPr>
          <p:blipFill>
            <a:blip r:embed="rId3"/>
            <a:stretch>
              <a:fillRect/>
            </a:stretch>
          </p:blipFill>
          <p:spPr>
            <a:xfrm>
              <a:off x="10310728" y="3925595"/>
              <a:ext cx="482709" cy="526592"/>
            </a:xfrm>
            <a:prstGeom prst="rect">
              <a:avLst/>
            </a:prstGeom>
          </p:spPr>
        </p:pic>
      </p:grpSp>
    </p:spTree>
    <p:extLst>
      <p:ext uri="{BB962C8B-B14F-4D97-AF65-F5344CB8AC3E}">
        <p14:creationId xmlns:p14="http://schemas.microsoft.com/office/powerpoint/2010/main" val="400446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D960-0604-0CB4-D4D6-0AF0D52A71FB}"/>
            </a:ext>
          </a:extLst>
        </p:cNvPr>
        <p:cNvGrpSpPr/>
        <p:nvPr/>
      </p:nvGrpSpPr>
      <p:grpSpPr>
        <a:xfrm>
          <a:off x="0" y="0"/>
          <a:ext cx="0" cy="0"/>
          <a:chOff x="0" y="0"/>
          <a:chExt cx="0" cy="0"/>
        </a:xfrm>
      </p:grpSpPr>
      <p:pic>
        <p:nvPicPr>
          <p:cNvPr id="19" name="Picture 5" descr="AMATEM ORJ LOGO2">
            <a:extLst>
              <a:ext uri="{FF2B5EF4-FFF2-40B4-BE49-F238E27FC236}">
                <a16:creationId xmlns:a16="http://schemas.microsoft.com/office/drawing/2014/main" id="{173DF2F9-C0F3-57DE-6449-F7F9B164CD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82" t="39056" r="9478" b="38984"/>
          <a:stretch/>
        </p:blipFill>
        <p:spPr bwMode="auto">
          <a:xfrm>
            <a:off x="3561966" y="4882512"/>
            <a:ext cx="5068068" cy="1383970"/>
          </a:xfrm>
          <a:prstGeom prst="rect">
            <a:avLst/>
          </a:prstGeom>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pic>
      <p:pic>
        <p:nvPicPr>
          <p:cNvPr id="22" name="Resim 21" descr="metin, yazı tipi, iş kartı, sağlık bakım hizmeti içeren bir resim&#10;&#10;Yapay zeka tarafından oluşturulmuş içerik yanlış olabilir.">
            <a:extLst>
              <a:ext uri="{FF2B5EF4-FFF2-40B4-BE49-F238E27FC236}">
                <a16:creationId xmlns:a16="http://schemas.microsoft.com/office/drawing/2014/main" id="{C235C1E2-3684-F5F3-498D-71BDAF96D891}"/>
              </a:ext>
            </a:extLst>
          </p:cNvPr>
          <p:cNvPicPr>
            <a:picLocks noChangeAspect="1"/>
          </p:cNvPicPr>
          <p:nvPr/>
        </p:nvPicPr>
        <p:blipFill>
          <a:blip r:embed="rId4"/>
          <a:stretch>
            <a:fillRect/>
          </a:stretch>
        </p:blipFill>
        <p:spPr>
          <a:xfrm>
            <a:off x="2758084" y="900437"/>
            <a:ext cx="6675832" cy="3768465"/>
          </a:xfrm>
          <a:prstGeom prst="rect">
            <a:avLst/>
          </a:prstGeom>
        </p:spPr>
      </p:pic>
    </p:spTree>
    <p:extLst>
      <p:ext uri="{BB962C8B-B14F-4D97-AF65-F5344CB8AC3E}">
        <p14:creationId xmlns:p14="http://schemas.microsoft.com/office/powerpoint/2010/main" val="413047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1E992-B2B7-0A58-09E2-6DD93BAE0CD4}"/>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CCD332E9-F86D-453B-00D4-A54974C595DB}"/>
              </a:ext>
            </a:extLst>
          </p:cNvPr>
          <p:cNvPicPr>
            <a:picLocks noChangeAspect="1"/>
          </p:cNvPicPr>
          <p:nvPr/>
        </p:nvPicPr>
        <p:blipFill>
          <a:blip r:embed="rId2"/>
          <a:src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01C0F58F-44B8-0F66-D3B9-A075C32E1E83}"/>
              </a:ext>
            </a:extLst>
          </p:cNvPr>
          <p:cNvSpPr txBox="1"/>
          <p:nvPr/>
        </p:nvSpPr>
        <p:spPr>
          <a:xfrm>
            <a:off x="3695285" y="2500040"/>
            <a:ext cx="5120569" cy="461665"/>
          </a:xfrm>
          <a:prstGeom prst="rect">
            <a:avLst/>
          </a:prstGeom>
          <a:noFill/>
        </p:spPr>
        <p:txBody>
          <a:bodyPr wrap="square" rtlCol="0">
            <a:spAutoFit/>
          </a:bodyPr>
          <a:lstStyle/>
          <a:p>
            <a:pPr algn="ctr"/>
            <a:r>
              <a:rPr lang="tr-TR" sz="2400" dirty="0">
                <a:solidFill>
                  <a:srgbClr val="114533"/>
                </a:solidFill>
              </a:rPr>
              <a:t>EĞİTİM MÜDÜRLÜĞÜ</a:t>
            </a:r>
          </a:p>
        </p:txBody>
      </p:sp>
    </p:spTree>
    <p:extLst>
      <p:ext uri="{BB962C8B-B14F-4D97-AF65-F5344CB8AC3E}">
        <p14:creationId xmlns:p14="http://schemas.microsoft.com/office/powerpoint/2010/main" val="245230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C1FF5-19AB-45DE-C3A3-F7F2EA4641CC}"/>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A45B6881-9BA0-EDD2-8A24-FC710F231B67}"/>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SIKLIK VE YAYGINLIK</a:t>
            </a:r>
            <a:endParaRPr lang="tr-TR" sz="2800" dirty="0">
              <a:solidFill>
                <a:srgbClr val="114533"/>
              </a:solidFill>
            </a:endParaRPr>
          </a:p>
        </p:txBody>
      </p:sp>
      <p:sp>
        <p:nvSpPr>
          <p:cNvPr id="6" name="Metin kutusu 5">
            <a:extLst>
              <a:ext uri="{FF2B5EF4-FFF2-40B4-BE49-F238E27FC236}">
                <a16:creationId xmlns:a16="http://schemas.microsoft.com/office/drawing/2014/main" id="{60DFC76F-0F2B-15CE-253C-CCFA3C5195BF}"/>
              </a:ext>
            </a:extLst>
          </p:cNvPr>
          <p:cNvSpPr txBox="1"/>
          <p:nvPr/>
        </p:nvSpPr>
        <p:spPr>
          <a:xfrm>
            <a:off x="193117" y="2112083"/>
            <a:ext cx="8929618" cy="3598357"/>
          </a:xfrm>
          <a:prstGeom prst="rect">
            <a:avLst/>
          </a:prstGeom>
          <a:noFill/>
        </p:spPr>
        <p:txBody>
          <a:bodyPr wrap="square" rtlCol="0">
            <a:spAutoFit/>
          </a:bodyPr>
          <a:lstStyle/>
          <a:p>
            <a:pPr>
              <a:lnSpc>
                <a:spcPct val="150000"/>
              </a:lnSpc>
            </a:pPr>
            <a:r>
              <a:rPr lang="tr-TR" sz="2200" dirty="0">
                <a:ea typeface="Cambria" panose="02040503050406030204" pitchFamily="18" charset="0"/>
                <a:cs typeface="Calibri" panose="020F0502020204030204" pitchFamily="34" charset="0"/>
              </a:rPr>
              <a:t>* Her yıl 3 milyon insan, alkole bağlı nedenlerden dolayı hayatını kaybetmektedir.
* Alkol, tüm dünyada önlenebilir ölüm ve yaralanmaların üçüncü temel nedenidir.
* Alkolden doğan maddi zarar &gt; Alkolden elde edilen gelir
* Alkol kullanımı 	Eğitimde başarısızlık, suça eğilim, sağlık problemleri ile ilişkilidir.</a:t>
            </a:r>
          </a:p>
        </p:txBody>
      </p:sp>
      <p:sp>
        <p:nvSpPr>
          <p:cNvPr id="2" name="Sağ Ok 1">
            <a:extLst>
              <a:ext uri="{FF2B5EF4-FFF2-40B4-BE49-F238E27FC236}">
                <a16:creationId xmlns:a16="http://schemas.microsoft.com/office/drawing/2014/main" id="{00B76103-EE0B-827B-5D1C-DFD8247140BE}"/>
              </a:ext>
            </a:extLst>
          </p:cNvPr>
          <p:cNvSpPr/>
          <p:nvPr/>
        </p:nvSpPr>
        <p:spPr>
          <a:xfrm>
            <a:off x="2384221" y="4802011"/>
            <a:ext cx="539980" cy="333516"/>
          </a:xfrm>
          <a:prstGeom prst="rightArrow">
            <a:avLst/>
          </a:prstGeom>
          <a:solidFill>
            <a:srgbClr val="F2A55A"/>
          </a:solidFill>
          <a:ln>
            <a:solidFill>
              <a:srgbClr val="F2A5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4D33F013-0F44-8EFA-C953-48859983C6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42" r="10981"/>
          <a:stretch/>
        </p:blipFill>
        <p:spPr>
          <a:xfrm>
            <a:off x="7246214" y="916529"/>
            <a:ext cx="4305628" cy="1327849"/>
          </a:xfrm>
          <a:prstGeom prst="rect">
            <a:avLst/>
          </a:prstGeom>
        </p:spPr>
      </p:pic>
      <p:sp>
        <p:nvSpPr>
          <p:cNvPr id="4" name="Metin kutusu 3">
            <a:extLst>
              <a:ext uri="{FF2B5EF4-FFF2-40B4-BE49-F238E27FC236}">
                <a16:creationId xmlns:a16="http://schemas.microsoft.com/office/drawing/2014/main" id="{7F587099-6822-ACEC-25A0-0E1CEB638DD4}"/>
              </a:ext>
            </a:extLst>
          </p:cNvPr>
          <p:cNvSpPr txBox="1"/>
          <p:nvPr/>
        </p:nvSpPr>
        <p:spPr>
          <a:xfrm>
            <a:off x="193117" y="1439475"/>
            <a:ext cx="8929618" cy="551369"/>
          </a:xfrm>
          <a:prstGeom prst="rect">
            <a:avLst/>
          </a:prstGeom>
          <a:noFill/>
        </p:spPr>
        <p:txBody>
          <a:bodyPr wrap="square" rtlCol="0">
            <a:spAutoFit/>
          </a:bodyPr>
          <a:lstStyle/>
          <a:p>
            <a:pPr>
              <a:lnSpc>
                <a:spcPct val="150000"/>
              </a:lnSpc>
            </a:pPr>
            <a:r>
              <a:rPr lang="tr-TR" sz="2200" b="1" i="1" dirty="0"/>
              <a:t>Bunları biliyor musunuz ?</a:t>
            </a:r>
          </a:p>
        </p:txBody>
      </p:sp>
    </p:spTree>
    <p:extLst>
      <p:ext uri="{BB962C8B-B14F-4D97-AF65-F5344CB8AC3E}">
        <p14:creationId xmlns:p14="http://schemas.microsoft.com/office/powerpoint/2010/main" val="348620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4723-DC25-AEFA-43E6-496D647E0F7B}"/>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DD3BBD8F-38F4-2005-F550-6F83722AC0CF}"/>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NEDİR?</a:t>
            </a:r>
            <a:endParaRPr lang="tr-TR" sz="2800" dirty="0">
              <a:solidFill>
                <a:srgbClr val="114533"/>
              </a:solidFill>
            </a:endParaRPr>
          </a:p>
        </p:txBody>
      </p:sp>
      <p:sp>
        <p:nvSpPr>
          <p:cNvPr id="6" name="Metin kutusu 5">
            <a:extLst>
              <a:ext uri="{FF2B5EF4-FFF2-40B4-BE49-F238E27FC236}">
                <a16:creationId xmlns:a16="http://schemas.microsoft.com/office/drawing/2014/main" id="{B8836BD7-3DA9-896F-7C07-0FDA812E8A6A}"/>
              </a:ext>
            </a:extLst>
          </p:cNvPr>
          <p:cNvSpPr txBox="1"/>
          <p:nvPr/>
        </p:nvSpPr>
        <p:spPr>
          <a:xfrm>
            <a:off x="193116" y="868074"/>
            <a:ext cx="8557479" cy="30905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cs typeface="Arial"/>
              </a:rPr>
              <a:t>Renksiz,</a:t>
            </a:r>
          </a:p>
          <a:p>
            <a:pPr marL="342900" indent="-342900">
              <a:lnSpc>
                <a:spcPct val="150000"/>
              </a:lnSpc>
              <a:buFont typeface="Arial" panose="020B0604020202020204" pitchFamily="34" charset="0"/>
              <a:buChar char="•"/>
            </a:pPr>
            <a:r>
              <a:rPr lang="tr-TR" sz="2200" dirty="0">
                <a:cs typeface="Arial"/>
              </a:rPr>
              <a:t>Kokulu,</a:t>
            </a:r>
          </a:p>
          <a:p>
            <a:pPr marL="342900" indent="-342900">
              <a:lnSpc>
                <a:spcPct val="150000"/>
              </a:lnSpc>
              <a:buFont typeface="Arial" panose="020B0604020202020204" pitchFamily="34" charset="0"/>
              <a:buChar char="•"/>
            </a:pPr>
            <a:r>
              <a:rPr lang="tr-TR" sz="2200" dirty="0">
                <a:cs typeface="Arial"/>
              </a:rPr>
              <a:t>Acı,</a:t>
            </a:r>
          </a:p>
          <a:p>
            <a:pPr marL="342900" indent="-342900">
              <a:lnSpc>
                <a:spcPct val="150000"/>
              </a:lnSpc>
              <a:buFont typeface="Arial" panose="020B0604020202020204" pitchFamily="34" charset="0"/>
              <a:buChar char="•"/>
            </a:pPr>
            <a:r>
              <a:rPr lang="tr-TR" sz="2200" dirty="0">
                <a:cs typeface="Arial"/>
              </a:rPr>
              <a:t>Sıvı,</a:t>
            </a:r>
          </a:p>
          <a:p>
            <a:pPr marL="342900" indent="-342900">
              <a:lnSpc>
                <a:spcPct val="150000"/>
              </a:lnSpc>
              <a:buFont typeface="Arial" panose="020B0604020202020204" pitchFamily="34" charset="0"/>
              <a:buChar char="•"/>
            </a:pPr>
            <a:r>
              <a:rPr lang="tr-TR" sz="2200" dirty="0">
                <a:cs typeface="Arial"/>
              </a:rPr>
              <a:t>Yanıcı,</a:t>
            </a:r>
          </a:p>
          <a:p>
            <a:pPr marL="342900" indent="-342900">
              <a:lnSpc>
                <a:spcPct val="150000"/>
              </a:lnSpc>
              <a:buFont typeface="Arial" panose="020B0604020202020204" pitchFamily="34" charset="0"/>
              <a:buChar char="•"/>
            </a:pPr>
            <a:r>
              <a:rPr lang="tr-TR" sz="2200" dirty="0">
                <a:cs typeface="Arial"/>
              </a:rPr>
              <a:t>Kuvvetli ısı veren bir maddedir.</a:t>
            </a:r>
            <a:endParaRPr lang="tr-TR" sz="2200" dirty="0"/>
          </a:p>
        </p:txBody>
      </p:sp>
      <p:pic>
        <p:nvPicPr>
          <p:cNvPr id="2" name="Resim 1">
            <a:extLst>
              <a:ext uri="{FF2B5EF4-FFF2-40B4-BE49-F238E27FC236}">
                <a16:creationId xmlns:a16="http://schemas.microsoft.com/office/drawing/2014/main" id="{BBEB0CA1-3A05-7C2D-181E-7043D9E7DA49}"/>
              </a:ext>
            </a:extLst>
          </p:cNvPr>
          <p:cNvPicPr>
            <a:picLocks noChangeAspect="1"/>
          </p:cNvPicPr>
          <p:nvPr/>
        </p:nvPicPr>
        <p:blipFill rotWithShape="1">
          <a:blip r:embed="rId3">
            <a:extLst>
              <a:ext uri="{28A0092B-C50C-407E-A947-70E740481C1C}">
                <a14:useLocalDpi xmlns:a14="http://schemas.microsoft.com/office/drawing/2010/main" val="0"/>
              </a:ext>
            </a:extLst>
          </a:blip>
          <a:srcRect b="12807"/>
          <a:stretch/>
        </p:blipFill>
        <p:spPr>
          <a:xfrm>
            <a:off x="5774712" y="1427628"/>
            <a:ext cx="4345978" cy="4002744"/>
          </a:xfrm>
          <a:prstGeom prst="rect">
            <a:avLst/>
          </a:prstGeom>
        </p:spPr>
      </p:pic>
    </p:spTree>
    <p:extLst>
      <p:ext uri="{BB962C8B-B14F-4D97-AF65-F5344CB8AC3E}">
        <p14:creationId xmlns:p14="http://schemas.microsoft.com/office/powerpoint/2010/main" val="250434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2F08-9408-E40C-F63E-09DEA5C42ED4}"/>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BDAE9A8B-B447-9C0B-936D-776322317C9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ALKOLÜN VÜCUTTA İZLEDİĞİ YOL</a:t>
            </a:r>
            <a:endParaRPr lang="tr-TR" sz="2800" dirty="0">
              <a:solidFill>
                <a:srgbClr val="114533"/>
              </a:solidFill>
            </a:endParaRPr>
          </a:p>
        </p:txBody>
      </p:sp>
      <p:pic>
        <p:nvPicPr>
          <p:cNvPr id="111" name="Resim 110">
            <a:extLst>
              <a:ext uri="{FF2B5EF4-FFF2-40B4-BE49-F238E27FC236}">
                <a16:creationId xmlns:a16="http://schemas.microsoft.com/office/drawing/2014/main" id="{924B6D19-43FA-1563-6809-E49F01FE3CAF}"/>
              </a:ext>
            </a:extLst>
          </p:cNvPr>
          <p:cNvPicPr>
            <a:picLocks noChangeAspect="1"/>
          </p:cNvPicPr>
          <p:nvPr/>
        </p:nvPicPr>
        <p:blipFill rotWithShape="1">
          <a:blip r:embed="rId3"/>
          <a:srcRect b="3946"/>
          <a:stretch/>
        </p:blipFill>
        <p:spPr>
          <a:xfrm>
            <a:off x="6925459" y="0"/>
            <a:ext cx="4555129" cy="6587350"/>
          </a:xfrm>
          <a:prstGeom prst="rect">
            <a:avLst/>
          </a:prstGeom>
        </p:spPr>
      </p:pic>
      <p:sp>
        <p:nvSpPr>
          <p:cNvPr id="112" name="Google Shape;155;p5">
            <a:extLst>
              <a:ext uri="{FF2B5EF4-FFF2-40B4-BE49-F238E27FC236}">
                <a16:creationId xmlns:a16="http://schemas.microsoft.com/office/drawing/2014/main" id="{BC58350C-5A3B-07F6-A8E3-1E03D90D59A7}"/>
              </a:ext>
            </a:extLst>
          </p:cNvPr>
          <p:cNvSpPr/>
          <p:nvPr/>
        </p:nvSpPr>
        <p:spPr>
          <a:xfrm>
            <a:off x="1705121" y="1856688"/>
            <a:ext cx="984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AĞIZ</a:t>
            </a:r>
            <a:endParaRPr dirty="0"/>
          </a:p>
        </p:txBody>
      </p:sp>
      <p:pic>
        <p:nvPicPr>
          <p:cNvPr id="113" name="Google Shape;156;p5">
            <a:extLst>
              <a:ext uri="{FF2B5EF4-FFF2-40B4-BE49-F238E27FC236}">
                <a16:creationId xmlns:a16="http://schemas.microsoft.com/office/drawing/2014/main" id="{D595B470-961B-0D76-16A9-F499B1C11936}"/>
              </a:ext>
            </a:extLst>
          </p:cNvPr>
          <p:cNvPicPr preferRelativeResize="0"/>
          <p:nvPr/>
        </p:nvPicPr>
        <p:blipFill rotWithShape="1">
          <a:blip r:embed="rId4">
            <a:alphaModFix/>
          </a:blip>
          <a:srcRect/>
          <a:stretch/>
        </p:blipFill>
        <p:spPr>
          <a:xfrm>
            <a:off x="2757545" y="1866677"/>
            <a:ext cx="393700" cy="254000"/>
          </a:xfrm>
          <a:prstGeom prst="rect">
            <a:avLst/>
          </a:prstGeom>
          <a:noFill/>
          <a:ln>
            <a:noFill/>
          </a:ln>
        </p:spPr>
      </p:pic>
      <p:sp>
        <p:nvSpPr>
          <p:cNvPr id="114" name="Google Shape;157;p5">
            <a:extLst>
              <a:ext uri="{FF2B5EF4-FFF2-40B4-BE49-F238E27FC236}">
                <a16:creationId xmlns:a16="http://schemas.microsoft.com/office/drawing/2014/main" id="{D84B83BE-144B-1EFF-B5BC-E4134A0ECF92}"/>
              </a:ext>
            </a:extLst>
          </p:cNvPr>
          <p:cNvSpPr/>
          <p:nvPr/>
        </p:nvSpPr>
        <p:spPr>
          <a:xfrm>
            <a:off x="3411969" y="1745652"/>
            <a:ext cx="11938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YEMEK</a:t>
            </a:r>
            <a:endParaRPr dirty="0"/>
          </a:p>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BORUSU</a:t>
            </a:r>
            <a:endParaRPr dirty="0"/>
          </a:p>
        </p:txBody>
      </p:sp>
      <p:pic>
        <p:nvPicPr>
          <p:cNvPr id="115" name="Google Shape;158;p5">
            <a:extLst>
              <a:ext uri="{FF2B5EF4-FFF2-40B4-BE49-F238E27FC236}">
                <a16:creationId xmlns:a16="http://schemas.microsoft.com/office/drawing/2014/main" id="{8B0CD3B0-7701-C16F-3A05-1CD9D8E96002}"/>
              </a:ext>
            </a:extLst>
          </p:cNvPr>
          <p:cNvPicPr preferRelativeResize="0"/>
          <p:nvPr/>
        </p:nvPicPr>
        <p:blipFill rotWithShape="1">
          <a:blip r:embed="rId4">
            <a:alphaModFix/>
          </a:blip>
          <a:srcRect/>
          <a:stretch/>
        </p:blipFill>
        <p:spPr>
          <a:xfrm>
            <a:off x="4927304" y="1866677"/>
            <a:ext cx="393700" cy="254000"/>
          </a:xfrm>
          <a:prstGeom prst="rect">
            <a:avLst/>
          </a:prstGeom>
          <a:noFill/>
          <a:ln>
            <a:noFill/>
          </a:ln>
        </p:spPr>
      </p:pic>
      <p:sp>
        <p:nvSpPr>
          <p:cNvPr id="116" name="Google Shape;159;p5">
            <a:extLst>
              <a:ext uri="{FF2B5EF4-FFF2-40B4-BE49-F238E27FC236}">
                <a16:creationId xmlns:a16="http://schemas.microsoft.com/office/drawing/2014/main" id="{9ADF8125-D330-F084-3253-CA1211E070F9}"/>
              </a:ext>
            </a:extLst>
          </p:cNvPr>
          <p:cNvSpPr/>
          <p:nvPr/>
        </p:nvSpPr>
        <p:spPr>
          <a:xfrm>
            <a:off x="5542964" y="1877452"/>
            <a:ext cx="984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MİDE</a:t>
            </a:r>
            <a:endParaRPr dirty="0"/>
          </a:p>
        </p:txBody>
      </p:sp>
      <p:pic>
        <p:nvPicPr>
          <p:cNvPr id="117" name="Google Shape;160;p5">
            <a:extLst>
              <a:ext uri="{FF2B5EF4-FFF2-40B4-BE49-F238E27FC236}">
                <a16:creationId xmlns:a16="http://schemas.microsoft.com/office/drawing/2014/main" id="{4A188104-15FB-61CB-0E11-1AE451608429}"/>
              </a:ext>
            </a:extLst>
          </p:cNvPr>
          <p:cNvPicPr preferRelativeResize="0"/>
          <p:nvPr/>
        </p:nvPicPr>
        <p:blipFill rotWithShape="1">
          <a:blip r:embed="rId4">
            <a:alphaModFix/>
          </a:blip>
          <a:srcRect/>
          <a:stretch/>
        </p:blipFill>
        <p:spPr>
          <a:xfrm rot="5400000">
            <a:off x="5789566" y="2638593"/>
            <a:ext cx="393700" cy="254000"/>
          </a:xfrm>
          <a:prstGeom prst="rect">
            <a:avLst/>
          </a:prstGeom>
          <a:noFill/>
          <a:ln>
            <a:noFill/>
          </a:ln>
        </p:spPr>
      </p:pic>
      <p:sp>
        <p:nvSpPr>
          <p:cNvPr id="118" name="Google Shape;161;p5">
            <a:extLst>
              <a:ext uri="{FF2B5EF4-FFF2-40B4-BE49-F238E27FC236}">
                <a16:creationId xmlns:a16="http://schemas.microsoft.com/office/drawing/2014/main" id="{10C0EFBB-3255-C03A-FED0-7C229182969C}"/>
              </a:ext>
            </a:extLst>
          </p:cNvPr>
          <p:cNvSpPr/>
          <p:nvPr/>
        </p:nvSpPr>
        <p:spPr>
          <a:xfrm>
            <a:off x="5321004" y="3410508"/>
            <a:ext cx="134031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İNCE</a:t>
            </a:r>
            <a:endParaRPr dirty="0"/>
          </a:p>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BAĞIRSAK</a:t>
            </a:r>
            <a:endParaRPr dirty="0"/>
          </a:p>
        </p:txBody>
      </p:sp>
      <p:pic>
        <p:nvPicPr>
          <p:cNvPr id="119" name="Google Shape;162;p5">
            <a:extLst>
              <a:ext uri="{FF2B5EF4-FFF2-40B4-BE49-F238E27FC236}">
                <a16:creationId xmlns:a16="http://schemas.microsoft.com/office/drawing/2014/main" id="{6C885867-557C-4EE2-8693-A17A9FB7CFC9}"/>
              </a:ext>
            </a:extLst>
          </p:cNvPr>
          <p:cNvPicPr preferRelativeResize="0"/>
          <p:nvPr/>
        </p:nvPicPr>
        <p:blipFill rotWithShape="1">
          <a:blip r:embed="rId4">
            <a:alphaModFix/>
          </a:blip>
          <a:srcRect/>
          <a:stretch/>
        </p:blipFill>
        <p:spPr>
          <a:xfrm rot="10800000">
            <a:off x="4865313" y="3493998"/>
            <a:ext cx="393700" cy="254000"/>
          </a:xfrm>
          <a:prstGeom prst="rect">
            <a:avLst/>
          </a:prstGeom>
          <a:noFill/>
          <a:ln>
            <a:noFill/>
          </a:ln>
        </p:spPr>
      </p:pic>
      <p:sp>
        <p:nvSpPr>
          <p:cNvPr id="120" name="Google Shape;163;p5">
            <a:extLst>
              <a:ext uri="{FF2B5EF4-FFF2-40B4-BE49-F238E27FC236}">
                <a16:creationId xmlns:a16="http://schemas.microsoft.com/office/drawing/2014/main" id="{710B13DF-949B-78BA-AF1D-BC841A54426C}"/>
              </a:ext>
            </a:extLst>
          </p:cNvPr>
          <p:cNvSpPr/>
          <p:nvPr/>
        </p:nvSpPr>
        <p:spPr>
          <a:xfrm>
            <a:off x="3199024" y="3455207"/>
            <a:ext cx="159553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KARACİĞER</a:t>
            </a:r>
            <a:endParaRPr dirty="0"/>
          </a:p>
        </p:txBody>
      </p:sp>
      <p:pic>
        <p:nvPicPr>
          <p:cNvPr id="121" name="Google Shape;164;p5">
            <a:extLst>
              <a:ext uri="{FF2B5EF4-FFF2-40B4-BE49-F238E27FC236}">
                <a16:creationId xmlns:a16="http://schemas.microsoft.com/office/drawing/2014/main" id="{02F9D190-D46B-BBCE-A54E-77615FC11AE9}"/>
              </a:ext>
            </a:extLst>
          </p:cNvPr>
          <p:cNvPicPr preferRelativeResize="0"/>
          <p:nvPr/>
        </p:nvPicPr>
        <p:blipFill rotWithShape="1">
          <a:blip r:embed="rId4">
            <a:alphaModFix/>
          </a:blip>
          <a:srcRect/>
          <a:stretch/>
        </p:blipFill>
        <p:spPr>
          <a:xfrm rot="10800000">
            <a:off x="2757545" y="3493998"/>
            <a:ext cx="393700" cy="254000"/>
          </a:xfrm>
          <a:prstGeom prst="rect">
            <a:avLst/>
          </a:prstGeom>
          <a:noFill/>
          <a:ln>
            <a:noFill/>
          </a:ln>
        </p:spPr>
      </p:pic>
      <p:sp>
        <p:nvSpPr>
          <p:cNvPr id="122" name="Google Shape;165;p5">
            <a:extLst>
              <a:ext uri="{FF2B5EF4-FFF2-40B4-BE49-F238E27FC236}">
                <a16:creationId xmlns:a16="http://schemas.microsoft.com/office/drawing/2014/main" id="{EA61FCBE-68EB-5A33-1E6C-BAE7DFFBAAE2}"/>
              </a:ext>
            </a:extLst>
          </p:cNvPr>
          <p:cNvSpPr/>
          <p:nvPr/>
        </p:nvSpPr>
        <p:spPr>
          <a:xfrm>
            <a:off x="1697340" y="3444080"/>
            <a:ext cx="984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KALP</a:t>
            </a:r>
            <a:endParaRPr dirty="0"/>
          </a:p>
        </p:txBody>
      </p:sp>
      <p:pic>
        <p:nvPicPr>
          <p:cNvPr id="123" name="Google Shape;166;p5">
            <a:extLst>
              <a:ext uri="{FF2B5EF4-FFF2-40B4-BE49-F238E27FC236}">
                <a16:creationId xmlns:a16="http://schemas.microsoft.com/office/drawing/2014/main" id="{416FCACD-CF43-88B5-3785-F89E6FF10F54}"/>
              </a:ext>
            </a:extLst>
          </p:cNvPr>
          <p:cNvPicPr preferRelativeResize="0"/>
          <p:nvPr/>
        </p:nvPicPr>
        <p:blipFill rotWithShape="1">
          <a:blip r:embed="rId4">
            <a:alphaModFix/>
          </a:blip>
          <a:srcRect/>
          <a:stretch/>
        </p:blipFill>
        <p:spPr>
          <a:xfrm rot="5400000">
            <a:off x="1967133" y="4191421"/>
            <a:ext cx="393700" cy="254000"/>
          </a:xfrm>
          <a:prstGeom prst="rect">
            <a:avLst/>
          </a:prstGeom>
          <a:noFill/>
          <a:ln>
            <a:noFill/>
          </a:ln>
        </p:spPr>
      </p:pic>
      <p:sp>
        <p:nvSpPr>
          <p:cNvPr id="124" name="Google Shape;167;p5">
            <a:extLst>
              <a:ext uri="{FF2B5EF4-FFF2-40B4-BE49-F238E27FC236}">
                <a16:creationId xmlns:a16="http://schemas.microsoft.com/office/drawing/2014/main" id="{5C7E5ED9-7B6C-1716-182E-84A2FDB65C7A}"/>
              </a:ext>
            </a:extLst>
          </p:cNvPr>
          <p:cNvSpPr/>
          <p:nvPr/>
        </p:nvSpPr>
        <p:spPr>
          <a:xfrm>
            <a:off x="1815452" y="4897735"/>
            <a:ext cx="11937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6C4796"/>
                </a:solidFill>
                <a:ea typeface="Century Gothic"/>
                <a:cs typeface="Century Gothic"/>
                <a:sym typeface="Century Gothic"/>
              </a:rPr>
              <a:t>AKCİĞER</a:t>
            </a:r>
            <a:endParaRPr/>
          </a:p>
        </p:txBody>
      </p:sp>
      <p:pic>
        <p:nvPicPr>
          <p:cNvPr id="125" name="Google Shape;168;p5">
            <a:extLst>
              <a:ext uri="{FF2B5EF4-FFF2-40B4-BE49-F238E27FC236}">
                <a16:creationId xmlns:a16="http://schemas.microsoft.com/office/drawing/2014/main" id="{55D7108C-C249-7E29-67EA-6B4C8AA2F17D}"/>
              </a:ext>
            </a:extLst>
          </p:cNvPr>
          <p:cNvPicPr preferRelativeResize="0"/>
          <p:nvPr/>
        </p:nvPicPr>
        <p:blipFill rotWithShape="1">
          <a:blip r:embed="rId4">
            <a:alphaModFix/>
          </a:blip>
          <a:srcRect/>
          <a:stretch/>
        </p:blipFill>
        <p:spPr>
          <a:xfrm>
            <a:off x="3253491" y="4950836"/>
            <a:ext cx="393700" cy="254000"/>
          </a:xfrm>
          <a:prstGeom prst="rect">
            <a:avLst/>
          </a:prstGeom>
          <a:noFill/>
          <a:ln>
            <a:noFill/>
          </a:ln>
        </p:spPr>
      </p:pic>
      <p:sp>
        <p:nvSpPr>
          <p:cNvPr id="126" name="Google Shape;169;p5">
            <a:extLst>
              <a:ext uri="{FF2B5EF4-FFF2-40B4-BE49-F238E27FC236}">
                <a16:creationId xmlns:a16="http://schemas.microsoft.com/office/drawing/2014/main" id="{13219E22-61B9-6029-2F62-272DCEF164CE}"/>
              </a:ext>
            </a:extLst>
          </p:cNvPr>
          <p:cNvSpPr/>
          <p:nvPr/>
        </p:nvSpPr>
        <p:spPr>
          <a:xfrm>
            <a:off x="3582413" y="4922770"/>
            <a:ext cx="11937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C4796"/>
                </a:solidFill>
                <a:ea typeface="Century Gothic"/>
                <a:cs typeface="Century Gothic"/>
                <a:sym typeface="Century Gothic"/>
              </a:rPr>
              <a:t>BEYİN</a:t>
            </a:r>
            <a:endParaRPr dirty="0"/>
          </a:p>
        </p:txBody>
      </p:sp>
      <p:sp>
        <p:nvSpPr>
          <p:cNvPr id="127" name="Google Shape;170;p5">
            <a:extLst>
              <a:ext uri="{FF2B5EF4-FFF2-40B4-BE49-F238E27FC236}">
                <a16:creationId xmlns:a16="http://schemas.microsoft.com/office/drawing/2014/main" id="{5C7A6E1A-A22F-2CD4-4123-AB3F14E4E682}"/>
              </a:ext>
            </a:extLst>
          </p:cNvPr>
          <p:cNvSpPr/>
          <p:nvPr/>
        </p:nvSpPr>
        <p:spPr>
          <a:xfrm>
            <a:off x="3222384" y="3120424"/>
            <a:ext cx="1580936"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71;p5">
            <a:extLst>
              <a:ext uri="{FF2B5EF4-FFF2-40B4-BE49-F238E27FC236}">
                <a16:creationId xmlns:a16="http://schemas.microsoft.com/office/drawing/2014/main" id="{C68A7893-356C-EED1-620D-17FA056B25C5}"/>
              </a:ext>
            </a:extLst>
          </p:cNvPr>
          <p:cNvSpPr/>
          <p:nvPr/>
        </p:nvSpPr>
        <p:spPr>
          <a:xfrm>
            <a:off x="3222384" y="1508601"/>
            <a:ext cx="1580936"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72;p5">
            <a:extLst>
              <a:ext uri="{FF2B5EF4-FFF2-40B4-BE49-F238E27FC236}">
                <a16:creationId xmlns:a16="http://schemas.microsoft.com/office/drawing/2014/main" id="{1B57EF71-7402-A50E-3BD5-D25611A6C486}"/>
              </a:ext>
            </a:extLst>
          </p:cNvPr>
          <p:cNvSpPr/>
          <p:nvPr/>
        </p:nvSpPr>
        <p:spPr>
          <a:xfrm>
            <a:off x="1726797" y="1508601"/>
            <a:ext cx="968753"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73;p5">
            <a:extLst>
              <a:ext uri="{FF2B5EF4-FFF2-40B4-BE49-F238E27FC236}">
                <a16:creationId xmlns:a16="http://schemas.microsoft.com/office/drawing/2014/main" id="{E0BEC3C2-9A5C-E0A6-8B95-5B65FC1D5C7A}"/>
              </a:ext>
            </a:extLst>
          </p:cNvPr>
          <p:cNvSpPr/>
          <p:nvPr/>
        </p:nvSpPr>
        <p:spPr>
          <a:xfrm>
            <a:off x="5446390" y="1508601"/>
            <a:ext cx="1184835"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74;p5">
            <a:extLst>
              <a:ext uri="{FF2B5EF4-FFF2-40B4-BE49-F238E27FC236}">
                <a16:creationId xmlns:a16="http://schemas.microsoft.com/office/drawing/2014/main" id="{08A1AD89-ADCC-AD19-20A1-BF1462A32243}"/>
              </a:ext>
            </a:extLst>
          </p:cNvPr>
          <p:cNvSpPr/>
          <p:nvPr/>
        </p:nvSpPr>
        <p:spPr>
          <a:xfrm>
            <a:off x="5346548" y="3135922"/>
            <a:ext cx="1284677"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75;p5">
            <a:extLst>
              <a:ext uri="{FF2B5EF4-FFF2-40B4-BE49-F238E27FC236}">
                <a16:creationId xmlns:a16="http://schemas.microsoft.com/office/drawing/2014/main" id="{CD928D64-D868-0948-9675-5CE5CD3D8985}"/>
              </a:ext>
            </a:extLst>
          </p:cNvPr>
          <p:cNvSpPr/>
          <p:nvPr/>
        </p:nvSpPr>
        <p:spPr>
          <a:xfrm>
            <a:off x="1726797" y="3042933"/>
            <a:ext cx="968753"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76;p5">
            <a:extLst>
              <a:ext uri="{FF2B5EF4-FFF2-40B4-BE49-F238E27FC236}">
                <a16:creationId xmlns:a16="http://schemas.microsoft.com/office/drawing/2014/main" id="{8E11AB40-3907-4F01-A859-D95D8FD58335}"/>
              </a:ext>
            </a:extLst>
          </p:cNvPr>
          <p:cNvSpPr/>
          <p:nvPr/>
        </p:nvSpPr>
        <p:spPr>
          <a:xfrm>
            <a:off x="1726797" y="4608259"/>
            <a:ext cx="1424448"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77;p5">
            <a:extLst>
              <a:ext uri="{FF2B5EF4-FFF2-40B4-BE49-F238E27FC236}">
                <a16:creationId xmlns:a16="http://schemas.microsoft.com/office/drawing/2014/main" id="{13C0CD8E-6A02-5FD3-7074-E0FC0A3BAC58}"/>
              </a:ext>
            </a:extLst>
          </p:cNvPr>
          <p:cNvSpPr/>
          <p:nvPr/>
        </p:nvSpPr>
        <p:spPr>
          <a:xfrm>
            <a:off x="3710580" y="4608259"/>
            <a:ext cx="937467" cy="985649"/>
          </a:xfrm>
          <a:prstGeom prst="roundRect">
            <a:avLst>
              <a:gd name="adj" fmla="val 16667"/>
            </a:avLst>
          </a:prstGeom>
          <a:noFill/>
          <a:ln w="34925" cap="flat" cmpd="sng">
            <a:solidFill>
              <a:srgbClr val="6C47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 name="Oval 134">
            <a:extLst>
              <a:ext uri="{FF2B5EF4-FFF2-40B4-BE49-F238E27FC236}">
                <a16:creationId xmlns:a16="http://schemas.microsoft.com/office/drawing/2014/main" id="{2F74129D-CAC3-ED12-BEB6-9F734FA0B420}"/>
              </a:ext>
            </a:extLst>
          </p:cNvPr>
          <p:cNvSpPr/>
          <p:nvPr/>
        </p:nvSpPr>
        <p:spPr>
          <a:xfrm>
            <a:off x="1980926" y="1330303"/>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1</a:t>
            </a:r>
          </a:p>
        </p:txBody>
      </p:sp>
      <p:sp>
        <p:nvSpPr>
          <p:cNvPr id="136" name="Oval 135">
            <a:extLst>
              <a:ext uri="{FF2B5EF4-FFF2-40B4-BE49-F238E27FC236}">
                <a16:creationId xmlns:a16="http://schemas.microsoft.com/office/drawing/2014/main" id="{A44D5669-C20B-65BA-4C1C-48881A439B32}"/>
              </a:ext>
            </a:extLst>
          </p:cNvPr>
          <p:cNvSpPr/>
          <p:nvPr/>
        </p:nvSpPr>
        <p:spPr>
          <a:xfrm>
            <a:off x="3799856" y="1276708"/>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2</a:t>
            </a:r>
          </a:p>
        </p:txBody>
      </p:sp>
      <p:sp>
        <p:nvSpPr>
          <p:cNvPr id="137" name="Oval 136">
            <a:extLst>
              <a:ext uri="{FF2B5EF4-FFF2-40B4-BE49-F238E27FC236}">
                <a16:creationId xmlns:a16="http://schemas.microsoft.com/office/drawing/2014/main" id="{F0C121CA-6EDD-24E0-FD32-5CE3598CB3D9}"/>
              </a:ext>
            </a:extLst>
          </p:cNvPr>
          <p:cNvSpPr/>
          <p:nvPr/>
        </p:nvSpPr>
        <p:spPr>
          <a:xfrm>
            <a:off x="5813724" y="1311206"/>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3</a:t>
            </a:r>
          </a:p>
        </p:txBody>
      </p:sp>
      <p:sp>
        <p:nvSpPr>
          <p:cNvPr id="138" name="Oval 137">
            <a:extLst>
              <a:ext uri="{FF2B5EF4-FFF2-40B4-BE49-F238E27FC236}">
                <a16:creationId xmlns:a16="http://schemas.microsoft.com/office/drawing/2014/main" id="{540FF38C-C1E4-02C7-EF5C-B42018959B38}"/>
              </a:ext>
            </a:extLst>
          </p:cNvPr>
          <p:cNvSpPr/>
          <p:nvPr/>
        </p:nvSpPr>
        <p:spPr>
          <a:xfrm>
            <a:off x="5761333" y="3017021"/>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4</a:t>
            </a:r>
          </a:p>
        </p:txBody>
      </p:sp>
      <p:sp>
        <p:nvSpPr>
          <p:cNvPr id="139" name="Oval 138">
            <a:extLst>
              <a:ext uri="{FF2B5EF4-FFF2-40B4-BE49-F238E27FC236}">
                <a16:creationId xmlns:a16="http://schemas.microsoft.com/office/drawing/2014/main" id="{2E57DDF0-17DA-47B4-1573-D68D9C3CA1BD}"/>
              </a:ext>
            </a:extLst>
          </p:cNvPr>
          <p:cNvSpPr/>
          <p:nvPr/>
        </p:nvSpPr>
        <p:spPr>
          <a:xfrm>
            <a:off x="3799856" y="2928583"/>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5</a:t>
            </a:r>
          </a:p>
        </p:txBody>
      </p:sp>
      <p:sp>
        <p:nvSpPr>
          <p:cNvPr id="140" name="Oval 139">
            <a:extLst>
              <a:ext uri="{FF2B5EF4-FFF2-40B4-BE49-F238E27FC236}">
                <a16:creationId xmlns:a16="http://schemas.microsoft.com/office/drawing/2014/main" id="{806448D9-8545-88AF-1F2F-8F2D2BC7CFB5}"/>
              </a:ext>
            </a:extLst>
          </p:cNvPr>
          <p:cNvSpPr/>
          <p:nvPr/>
        </p:nvSpPr>
        <p:spPr>
          <a:xfrm>
            <a:off x="1979051" y="2869843"/>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6</a:t>
            </a:r>
          </a:p>
        </p:txBody>
      </p:sp>
      <p:sp>
        <p:nvSpPr>
          <p:cNvPr id="141" name="Oval 140">
            <a:extLst>
              <a:ext uri="{FF2B5EF4-FFF2-40B4-BE49-F238E27FC236}">
                <a16:creationId xmlns:a16="http://schemas.microsoft.com/office/drawing/2014/main" id="{A5D12830-72EA-DA4D-52F3-93360FE46BCD}"/>
              </a:ext>
            </a:extLst>
          </p:cNvPr>
          <p:cNvSpPr/>
          <p:nvPr/>
        </p:nvSpPr>
        <p:spPr>
          <a:xfrm>
            <a:off x="2187269" y="5353359"/>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7</a:t>
            </a:r>
          </a:p>
        </p:txBody>
      </p:sp>
      <p:sp>
        <p:nvSpPr>
          <p:cNvPr id="142" name="Oval 141">
            <a:extLst>
              <a:ext uri="{FF2B5EF4-FFF2-40B4-BE49-F238E27FC236}">
                <a16:creationId xmlns:a16="http://schemas.microsoft.com/office/drawing/2014/main" id="{E6988BA2-97B6-AC75-E8F4-933003D4F33E}"/>
              </a:ext>
            </a:extLst>
          </p:cNvPr>
          <p:cNvSpPr/>
          <p:nvPr/>
        </p:nvSpPr>
        <p:spPr>
          <a:xfrm>
            <a:off x="3968568" y="5412736"/>
            <a:ext cx="450166" cy="450166"/>
          </a:xfrm>
          <a:prstGeom prst="ellipse">
            <a:avLst/>
          </a:prstGeom>
          <a:solidFill>
            <a:srgbClr val="6C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8</a:t>
            </a:r>
          </a:p>
        </p:txBody>
      </p:sp>
      <p:sp>
        <p:nvSpPr>
          <p:cNvPr id="143" name="Oval 142">
            <a:extLst>
              <a:ext uri="{FF2B5EF4-FFF2-40B4-BE49-F238E27FC236}">
                <a16:creationId xmlns:a16="http://schemas.microsoft.com/office/drawing/2014/main" id="{547FB429-2475-0931-91F6-F709A0911269}"/>
              </a:ext>
            </a:extLst>
          </p:cNvPr>
          <p:cNvSpPr/>
          <p:nvPr/>
        </p:nvSpPr>
        <p:spPr>
          <a:xfrm>
            <a:off x="8504571" y="1885299"/>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1</a:t>
            </a:r>
          </a:p>
        </p:txBody>
      </p:sp>
      <p:sp>
        <p:nvSpPr>
          <p:cNvPr id="144" name="Oval 143">
            <a:extLst>
              <a:ext uri="{FF2B5EF4-FFF2-40B4-BE49-F238E27FC236}">
                <a16:creationId xmlns:a16="http://schemas.microsoft.com/office/drawing/2014/main" id="{302B6B42-E5F1-AC23-BA4E-20031752237E}"/>
              </a:ext>
            </a:extLst>
          </p:cNvPr>
          <p:cNvSpPr/>
          <p:nvPr/>
        </p:nvSpPr>
        <p:spPr>
          <a:xfrm>
            <a:off x="9310114" y="2502111"/>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2</a:t>
            </a:r>
          </a:p>
        </p:txBody>
      </p:sp>
      <p:sp>
        <p:nvSpPr>
          <p:cNvPr id="145" name="Oval 144">
            <a:extLst>
              <a:ext uri="{FF2B5EF4-FFF2-40B4-BE49-F238E27FC236}">
                <a16:creationId xmlns:a16="http://schemas.microsoft.com/office/drawing/2014/main" id="{1B0B1769-CE21-7CC6-C591-903F1A503FB0}"/>
              </a:ext>
            </a:extLst>
          </p:cNvPr>
          <p:cNvSpPr/>
          <p:nvPr/>
        </p:nvSpPr>
        <p:spPr>
          <a:xfrm>
            <a:off x="9760057" y="3931768"/>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3</a:t>
            </a:r>
          </a:p>
        </p:txBody>
      </p:sp>
      <p:sp>
        <p:nvSpPr>
          <p:cNvPr id="146" name="Oval 145">
            <a:extLst>
              <a:ext uri="{FF2B5EF4-FFF2-40B4-BE49-F238E27FC236}">
                <a16:creationId xmlns:a16="http://schemas.microsoft.com/office/drawing/2014/main" id="{BAC9BB37-53D0-002E-10A8-96BD8B775258}"/>
              </a:ext>
            </a:extLst>
          </p:cNvPr>
          <p:cNvSpPr/>
          <p:nvPr/>
        </p:nvSpPr>
        <p:spPr>
          <a:xfrm>
            <a:off x="9070628" y="4991311"/>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4</a:t>
            </a:r>
          </a:p>
        </p:txBody>
      </p:sp>
      <p:sp>
        <p:nvSpPr>
          <p:cNvPr id="147" name="Oval 146">
            <a:extLst>
              <a:ext uri="{FF2B5EF4-FFF2-40B4-BE49-F238E27FC236}">
                <a16:creationId xmlns:a16="http://schemas.microsoft.com/office/drawing/2014/main" id="{A4AAAEFE-3A22-9D71-0DF1-459929A4BDAF}"/>
              </a:ext>
            </a:extLst>
          </p:cNvPr>
          <p:cNvSpPr/>
          <p:nvPr/>
        </p:nvSpPr>
        <p:spPr>
          <a:xfrm>
            <a:off x="8881942" y="3960797"/>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5</a:t>
            </a:r>
          </a:p>
        </p:txBody>
      </p:sp>
      <p:sp>
        <p:nvSpPr>
          <p:cNvPr id="148" name="Oval 147">
            <a:extLst>
              <a:ext uri="{FF2B5EF4-FFF2-40B4-BE49-F238E27FC236}">
                <a16:creationId xmlns:a16="http://schemas.microsoft.com/office/drawing/2014/main" id="{2E300FA8-3923-CAEA-4BC0-212D8AF72D8C}"/>
              </a:ext>
            </a:extLst>
          </p:cNvPr>
          <p:cNvSpPr/>
          <p:nvPr/>
        </p:nvSpPr>
        <p:spPr>
          <a:xfrm>
            <a:off x="9472501" y="3535757"/>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6</a:t>
            </a:r>
          </a:p>
        </p:txBody>
      </p:sp>
      <p:sp>
        <p:nvSpPr>
          <p:cNvPr id="149" name="Oval 148">
            <a:extLst>
              <a:ext uri="{FF2B5EF4-FFF2-40B4-BE49-F238E27FC236}">
                <a16:creationId xmlns:a16="http://schemas.microsoft.com/office/drawing/2014/main" id="{7F3E295A-B334-A1B3-E8F1-E54B75E7C71B}"/>
              </a:ext>
            </a:extLst>
          </p:cNvPr>
          <p:cNvSpPr/>
          <p:nvPr/>
        </p:nvSpPr>
        <p:spPr>
          <a:xfrm>
            <a:off x="9364833" y="1385666"/>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8</a:t>
            </a:r>
          </a:p>
        </p:txBody>
      </p:sp>
      <p:sp>
        <p:nvSpPr>
          <p:cNvPr id="150" name="Oval 149">
            <a:extLst>
              <a:ext uri="{FF2B5EF4-FFF2-40B4-BE49-F238E27FC236}">
                <a16:creationId xmlns:a16="http://schemas.microsoft.com/office/drawing/2014/main" id="{DC4CF26D-D857-220B-73AE-BDBA8E7A69D9}"/>
              </a:ext>
            </a:extLst>
          </p:cNvPr>
          <p:cNvSpPr/>
          <p:nvPr/>
        </p:nvSpPr>
        <p:spPr>
          <a:xfrm>
            <a:off x="8877550" y="3136583"/>
            <a:ext cx="232251" cy="232251"/>
          </a:xfrm>
          <a:prstGeom prst="ellipse">
            <a:avLst/>
          </a:prstGeom>
          <a:noFill/>
          <a:ln>
            <a:solidFill>
              <a:srgbClr val="6C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6C4696"/>
                </a:solidFill>
                <a:latin typeface="Century Gothic" panose="020B0502020202020204" pitchFamily="34" charset="0"/>
              </a:rPr>
              <a:t>7</a:t>
            </a:r>
          </a:p>
        </p:txBody>
      </p:sp>
    </p:spTree>
    <p:extLst>
      <p:ext uri="{BB962C8B-B14F-4D97-AF65-F5344CB8AC3E}">
        <p14:creationId xmlns:p14="http://schemas.microsoft.com/office/powerpoint/2010/main" val="12994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250"/>
                                        <p:tgtEl>
                                          <p:spTgt spid="1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250"/>
                                        <p:tgtEl>
                                          <p:spTgt spid="11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250"/>
                                        <p:tgtEl>
                                          <p:spTgt spid="11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250"/>
                                        <p:tgtEl>
                                          <p:spTgt spid="11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250"/>
                                        <p:tgtEl>
                                          <p:spTgt spid="120"/>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250"/>
                                        <p:tgtEl>
                                          <p:spTgt spid="12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fade">
                                      <p:cBhvr>
                                        <p:cTn id="31" dur="250"/>
                                        <p:tgtEl>
                                          <p:spTgt spid="124"/>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78CC-C3B9-22D1-63D0-5F8D5A0ECF49}"/>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E71D3C9A-8008-C126-E06A-2A318397A35D}"/>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ALKOLÜN BEYNE ETKİSİ</a:t>
            </a:r>
            <a:endParaRPr lang="tr-TR" sz="2800" dirty="0">
              <a:solidFill>
                <a:srgbClr val="114533"/>
              </a:solidFill>
            </a:endParaRPr>
          </a:p>
        </p:txBody>
      </p:sp>
      <p:sp>
        <p:nvSpPr>
          <p:cNvPr id="6" name="Metin kutusu 5">
            <a:extLst>
              <a:ext uri="{FF2B5EF4-FFF2-40B4-BE49-F238E27FC236}">
                <a16:creationId xmlns:a16="http://schemas.microsoft.com/office/drawing/2014/main" id="{1522D889-F2E6-EEAB-3663-FB5FA89DDA11}"/>
              </a:ext>
            </a:extLst>
          </p:cNvPr>
          <p:cNvSpPr txBox="1"/>
          <p:nvPr/>
        </p:nvSpPr>
        <p:spPr>
          <a:xfrm>
            <a:off x="193117" y="868074"/>
            <a:ext cx="5902883" cy="4614020"/>
          </a:xfrm>
          <a:prstGeom prst="rect">
            <a:avLst/>
          </a:prstGeom>
          <a:noFill/>
        </p:spPr>
        <p:txBody>
          <a:bodyPr wrap="square" rtlCol="0">
            <a:spAutoFit/>
          </a:bodyPr>
          <a:lstStyle/>
          <a:p>
            <a:pPr lvl="0">
              <a:lnSpc>
                <a:spcPct val="150000"/>
              </a:lnSpc>
            </a:pPr>
            <a:r>
              <a:rPr lang="tr-TR" sz="2200" dirty="0">
                <a:ea typeface="Century Gothic"/>
                <a:cs typeface="Century Gothic"/>
                <a:sym typeface="Century Gothic"/>
              </a:rPr>
              <a:t>Beynin daha çok “</a:t>
            </a:r>
            <a:r>
              <a:rPr lang="tr-TR" sz="2200" dirty="0" err="1">
                <a:ea typeface="Century Gothic"/>
                <a:cs typeface="Century Gothic"/>
                <a:sym typeface="Century Gothic"/>
              </a:rPr>
              <a:t>prefrontal</a:t>
            </a:r>
            <a:r>
              <a:rPr lang="tr-TR" sz="2200" dirty="0">
                <a:ea typeface="Century Gothic"/>
                <a:cs typeface="Century Gothic"/>
                <a:sym typeface="Century Gothic"/>
              </a:rPr>
              <a:t> </a:t>
            </a:r>
            <a:r>
              <a:rPr lang="tr-TR" sz="2200" dirty="0" err="1">
                <a:ea typeface="Century Gothic"/>
                <a:cs typeface="Century Gothic"/>
                <a:sym typeface="Century Gothic"/>
              </a:rPr>
              <a:t>korteks”i</a:t>
            </a:r>
            <a:r>
              <a:rPr lang="tr-TR" sz="2200" dirty="0">
                <a:ea typeface="Century Gothic"/>
                <a:cs typeface="Century Gothic"/>
                <a:sym typeface="Century Gothic"/>
              </a:rPr>
              <a:t> etkilenir.</a:t>
            </a:r>
          </a:p>
          <a:p>
            <a:pPr lvl="0">
              <a:lnSpc>
                <a:spcPct val="150000"/>
              </a:lnSpc>
            </a:pPr>
            <a:endParaRPr lang="tr-TR" sz="2200" dirty="0">
              <a:ea typeface="Century Gothic"/>
              <a:cs typeface="Century Gothic"/>
              <a:sym typeface="Century Gothic"/>
            </a:endParaRPr>
          </a:p>
          <a:p>
            <a:pPr lvl="0">
              <a:lnSpc>
                <a:spcPct val="150000"/>
              </a:lnSpc>
            </a:pPr>
            <a:r>
              <a:rPr lang="tr-TR" sz="2200" dirty="0">
                <a:ea typeface="Century Gothic"/>
                <a:cs typeface="Century Gothic"/>
                <a:sym typeface="Century Gothic"/>
              </a:rPr>
              <a:t>Bu bölüm, kişilik özelliklerine göre toplum içindeki davranışları kontrol eden  sinir devrelerinden oluşur ve beynin en ön bölümünde yer alır. </a:t>
            </a:r>
          </a:p>
          <a:p>
            <a:pPr lvl="0">
              <a:lnSpc>
                <a:spcPct val="150000"/>
              </a:lnSpc>
            </a:pPr>
            <a:endParaRPr lang="tr-TR" sz="2200" dirty="0">
              <a:ea typeface="Century Gothic"/>
              <a:cs typeface="Century Gothic"/>
              <a:sym typeface="Century Gothic"/>
            </a:endParaRPr>
          </a:p>
          <a:p>
            <a:pPr lvl="0">
              <a:lnSpc>
                <a:spcPct val="150000"/>
              </a:lnSpc>
            </a:pPr>
            <a:r>
              <a:rPr lang="tr-TR" sz="2200" dirty="0">
                <a:ea typeface="Century Gothic"/>
                <a:cs typeface="Century Gothic"/>
                <a:sym typeface="Century Gothic"/>
              </a:rPr>
              <a:t>Alkol kullanımı ile birlikte beyinde salgılanan dopamin miktarı artar. </a:t>
            </a:r>
          </a:p>
        </p:txBody>
      </p:sp>
      <p:pic>
        <p:nvPicPr>
          <p:cNvPr id="3" name="Resim 2">
            <a:extLst>
              <a:ext uri="{FF2B5EF4-FFF2-40B4-BE49-F238E27FC236}">
                <a16:creationId xmlns:a16="http://schemas.microsoft.com/office/drawing/2014/main" id="{515EE2F0-BC65-8CC9-A638-8419486F560F}"/>
              </a:ext>
            </a:extLst>
          </p:cNvPr>
          <p:cNvPicPr>
            <a:picLocks noChangeAspect="1"/>
          </p:cNvPicPr>
          <p:nvPr/>
        </p:nvPicPr>
        <p:blipFill rotWithShape="1">
          <a:blip r:embed="rId3"/>
          <a:srcRect l="40685" t="14775" b="18919"/>
          <a:stretch/>
        </p:blipFill>
        <p:spPr>
          <a:xfrm>
            <a:off x="6677495" y="1155356"/>
            <a:ext cx="5061843" cy="4547287"/>
          </a:xfrm>
          <a:prstGeom prst="rect">
            <a:avLst/>
          </a:prstGeom>
        </p:spPr>
      </p:pic>
      <p:sp>
        <p:nvSpPr>
          <p:cNvPr id="4" name="Google Shape;188;p7">
            <a:extLst>
              <a:ext uri="{FF2B5EF4-FFF2-40B4-BE49-F238E27FC236}">
                <a16:creationId xmlns:a16="http://schemas.microsoft.com/office/drawing/2014/main" id="{D3C5DE03-1F79-D0C3-E2C9-9B527E97F257}"/>
              </a:ext>
            </a:extLst>
          </p:cNvPr>
          <p:cNvSpPr/>
          <p:nvPr/>
        </p:nvSpPr>
        <p:spPr>
          <a:xfrm>
            <a:off x="6872177" y="4203920"/>
            <a:ext cx="1501702"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ea typeface="Century Gothic"/>
                <a:cs typeface="Century Gothic"/>
                <a:sym typeface="Century Gothic"/>
              </a:rPr>
              <a:t>prefrontal</a:t>
            </a:r>
            <a:r>
              <a:rPr lang="en-US" dirty="0">
                <a:solidFill>
                  <a:srgbClr val="6C4796"/>
                </a:solidFill>
                <a:ea typeface="Century Gothic"/>
                <a:cs typeface="Century Gothic"/>
                <a:sym typeface="Century Gothic"/>
              </a:rPr>
              <a:t> </a:t>
            </a:r>
            <a:r>
              <a:rPr lang="en-US" b="1" dirty="0" err="1">
                <a:ea typeface="Century Gothic"/>
                <a:cs typeface="Century Gothic"/>
                <a:sym typeface="Century Gothic"/>
              </a:rPr>
              <a:t>korteks</a:t>
            </a:r>
            <a:endParaRPr b="1" dirty="0">
              <a:ea typeface="Century Gothic"/>
              <a:cs typeface="Century Gothic"/>
              <a:sym typeface="Century Gothic"/>
            </a:endParaRPr>
          </a:p>
        </p:txBody>
      </p:sp>
    </p:spTree>
    <p:extLst>
      <p:ext uri="{BB962C8B-B14F-4D97-AF65-F5344CB8AC3E}">
        <p14:creationId xmlns:p14="http://schemas.microsoft.com/office/powerpoint/2010/main" val="69035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4BFF1-CF67-5DF3-A831-64C4012D01A7}"/>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0908398-65AB-3864-8551-5F6C3802B25B}"/>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ETANOLÜN ETKİSİ</a:t>
            </a:r>
            <a:endParaRPr lang="tr-TR" sz="2800" dirty="0">
              <a:solidFill>
                <a:srgbClr val="114533"/>
              </a:solidFill>
            </a:endParaRPr>
          </a:p>
        </p:txBody>
      </p:sp>
      <p:sp>
        <p:nvSpPr>
          <p:cNvPr id="6" name="Metin kutusu 5">
            <a:extLst>
              <a:ext uri="{FF2B5EF4-FFF2-40B4-BE49-F238E27FC236}">
                <a16:creationId xmlns:a16="http://schemas.microsoft.com/office/drawing/2014/main" id="{77CD3A21-6017-F1E6-780E-F39B93A5A219}"/>
              </a:ext>
            </a:extLst>
          </p:cNvPr>
          <p:cNvSpPr txBox="1"/>
          <p:nvPr/>
        </p:nvSpPr>
        <p:spPr>
          <a:xfrm>
            <a:off x="193117" y="868074"/>
            <a:ext cx="5902883" cy="5121851"/>
          </a:xfrm>
          <a:prstGeom prst="rect">
            <a:avLst/>
          </a:prstGeom>
          <a:noFill/>
        </p:spPr>
        <p:txBody>
          <a:bodyPr wrap="square" rtlCol="0">
            <a:spAutoFit/>
          </a:bodyPr>
          <a:lstStyle/>
          <a:p>
            <a:pPr lvl="0">
              <a:lnSpc>
                <a:spcPct val="150000"/>
              </a:lnSpc>
            </a:pPr>
            <a:r>
              <a:rPr lang="tr-TR" sz="2200" dirty="0">
                <a:ea typeface="Century Gothic"/>
                <a:cs typeface="Century Gothic"/>
                <a:sym typeface="Century Gothic"/>
              </a:rPr>
              <a:t>Alkolün semptomlarına ve yan etkilere neden olan ana bileşen </a:t>
            </a:r>
            <a:r>
              <a:rPr lang="tr-TR" sz="2200" i="1" dirty="0">
                <a:ea typeface="Century Gothic"/>
                <a:cs typeface="Century Gothic"/>
                <a:sym typeface="Century Gothic"/>
              </a:rPr>
              <a:t>etanol</a:t>
            </a:r>
            <a:r>
              <a:rPr lang="tr-TR" sz="2200" dirty="0">
                <a:ea typeface="Century Gothic"/>
                <a:cs typeface="Century Gothic"/>
                <a:sym typeface="Century Gothic"/>
              </a:rPr>
              <a:t>dür. </a:t>
            </a:r>
            <a:endParaRPr lang="tr-TR" sz="2200" dirty="0"/>
          </a:p>
          <a:p>
            <a:pPr lvl="0">
              <a:lnSpc>
                <a:spcPct val="150000"/>
              </a:lnSpc>
            </a:pPr>
            <a:endParaRPr lang="tr-TR" sz="2200" b="1" dirty="0">
              <a:ea typeface="Century Gothic"/>
              <a:cs typeface="Century Gothic"/>
              <a:sym typeface="Century Gothic"/>
            </a:endParaRPr>
          </a:p>
          <a:p>
            <a:pPr lvl="0">
              <a:lnSpc>
                <a:spcPct val="150000"/>
              </a:lnSpc>
            </a:pPr>
            <a:r>
              <a:rPr lang="tr-TR" sz="2200" b="1" dirty="0">
                <a:ea typeface="Century Gothic"/>
                <a:cs typeface="Century Gothic"/>
                <a:sym typeface="Century Gothic"/>
              </a:rPr>
              <a:t>Etanol tüketimi;</a:t>
            </a:r>
            <a:endParaRPr lang="tr-TR" sz="2200" dirty="0"/>
          </a:p>
          <a:p>
            <a:pPr marL="342900" lvl="0" indent="-342900">
              <a:lnSpc>
                <a:spcPct val="150000"/>
              </a:lnSpc>
              <a:buFont typeface="Arial" panose="020B0604020202020204" pitchFamily="34" charset="0"/>
              <a:buChar char="•"/>
            </a:pPr>
            <a:r>
              <a:rPr lang="tr-TR" sz="2200" dirty="0">
                <a:ea typeface="Century Gothic"/>
                <a:cs typeface="Century Gothic"/>
                <a:sym typeface="Century Gothic"/>
              </a:rPr>
              <a:t> Konuşma bozukluğu</a:t>
            </a:r>
            <a:endParaRPr lang="tr-TR" sz="2200" dirty="0"/>
          </a:p>
          <a:p>
            <a:pPr marL="342900" lvl="0" indent="-342900">
              <a:lnSpc>
                <a:spcPct val="150000"/>
              </a:lnSpc>
              <a:buFont typeface="Arial" panose="020B0604020202020204" pitchFamily="34" charset="0"/>
              <a:buChar char="•"/>
            </a:pPr>
            <a:r>
              <a:rPr lang="tr-TR" sz="2200" dirty="0">
                <a:ea typeface="Century Gothic"/>
                <a:cs typeface="Century Gothic"/>
                <a:sym typeface="Century Gothic"/>
              </a:rPr>
              <a:t> Yürüme güçlüğü </a:t>
            </a:r>
            <a:endParaRPr lang="tr-TR" sz="2200" dirty="0"/>
          </a:p>
          <a:p>
            <a:pPr marL="342900" lvl="0" indent="-342900">
              <a:lnSpc>
                <a:spcPct val="150000"/>
              </a:lnSpc>
              <a:buFont typeface="Arial" panose="020B0604020202020204" pitchFamily="34" charset="0"/>
              <a:buChar char="•"/>
            </a:pPr>
            <a:r>
              <a:rPr lang="tr-TR" sz="2200" dirty="0">
                <a:ea typeface="Century Gothic"/>
                <a:cs typeface="Century Gothic"/>
                <a:sym typeface="Century Gothic"/>
              </a:rPr>
              <a:t> Motor becerilerin koordinasyonunda bozulma </a:t>
            </a:r>
            <a:endParaRPr lang="tr-TR" sz="2200" dirty="0"/>
          </a:p>
          <a:p>
            <a:pPr marL="342900" lvl="0" indent="-342900">
              <a:lnSpc>
                <a:spcPct val="150000"/>
              </a:lnSpc>
              <a:buFont typeface="Arial" panose="020B0604020202020204" pitchFamily="34" charset="0"/>
              <a:buChar char="•"/>
            </a:pPr>
            <a:r>
              <a:rPr lang="tr-TR" sz="2200" dirty="0">
                <a:ea typeface="Century Gothic"/>
                <a:cs typeface="Century Gothic"/>
                <a:sym typeface="Century Gothic"/>
              </a:rPr>
              <a:t> Riskli davranışlara yönelme gibi yan    </a:t>
            </a:r>
          </a:p>
          <a:p>
            <a:pPr lvl="0">
              <a:lnSpc>
                <a:spcPct val="150000"/>
              </a:lnSpc>
            </a:pPr>
            <a:r>
              <a:rPr lang="tr-TR" sz="2200" dirty="0">
                <a:ea typeface="Century Gothic"/>
                <a:cs typeface="Century Gothic"/>
                <a:sym typeface="Century Gothic"/>
              </a:rPr>
              <a:t>      etkilere neden olur. </a:t>
            </a:r>
            <a:endParaRPr lang="tr-TR" sz="2200" dirty="0"/>
          </a:p>
        </p:txBody>
      </p:sp>
      <p:pic>
        <p:nvPicPr>
          <p:cNvPr id="2" name="Resim 1">
            <a:extLst>
              <a:ext uri="{FF2B5EF4-FFF2-40B4-BE49-F238E27FC236}">
                <a16:creationId xmlns:a16="http://schemas.microsoft.com/office/drawing/2014/main" id="{C7C87EB3-54C4-F116-1D46-1857C09AA3BF}"/>
              </a:ext>
            </a:extLst>
          </p:cNvPr>
          <p:cNvPicPr>
            <a:picLocks noChangeAspect="1"/>
          </p:cNvPicPr>
          <p:nvPr/>
        </p:nvPicPr>
        <p:blipFill rotWithShape="1">
          <a:blip r:embed="rId3"/>
          <a:srcRect t="15855" b="32793"/>
          <a:stretch/>
        </p:blipFill>
        <p:spPr>
          <a:xfrm>
            <a:off x="5617535" y="1499334"/>
            <a:ext cx="5704646" cy="4140565"/>
          </a:xfrm>
          <a:prstGeom prst="rect">
            <a:avLst/>
          </a:prstGeom>
        </p:spPr>
      </p:pic>
    </p:spTree>
    <p:extLst>
      <p:ext uri="{BB962C8B-B14F-4D97-AF65-F5344CB8AC3E}">
        <p14:creationId xmlns:p14="http://schemas.microsoft.com/office/powerpoint/2010/main" val="182557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DF900-6FDD-09B6-8ACC-6396BE5F09D6}"/>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81DD20E-E16A-B800-1506-2DA9CADE60DB}"/>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ALKOL BAĞIMLILIĞI NEDİR?</a:t>
            </a:r>
            <a:endParaRPr lang="tr-TR" sz="2800" dirty="0">
              <a:solidFill>
                <a:srgbClr val="114533"/>
              </a:solidFill>
            </a:endParaRPr>
          </a:p>
        </p:txBody>
      </p:sp>
      <p:sp>
        <p:nvSpPr>
          <p:cNvPr id="6" name="Metin kutusu 5">
            <a:extLst>
              <a:ext uri="{FF2B5EF4-FFF2-40B4-BE49-F238E27FC236}">
                <a16:creationId xmlns:a16="http://schemas.microsoft.com/office/drawing/2014/main" id="{C579AA85-93AE-6F60-0324-4F5010980CFD}"/>
              </a:ext>
            </a:extLst>
          </p:cNvPr>
          <p:cNvSpPr txBox="1"/>
          <p:nvPr/>
        </p:nvSpPr>
        <p:spPr>
          <a:xfrm>
            <a:off x="193117" y="868074"/>
            <a:ext cx="10747785" cy="2582695"/>
          </a:xfrm>
          <a:prstGeom prst="rect">
            <a:avLst/>
          </a:prstGeom>
          <a:noFill/>
        </p:spPr>
        <p:txBody>
          <a:bodyPr wrap="square" rtlCol="0">
            <a:spAutoFit/>
          </a:bodyPr>
          <a:lstStyle/>
          <a:p>
            <a:pPr>
              <a:lnSpc>
                <a:spcPct val="150000"/>
              </a:lnSpc>
            </a:pPr>
            <a:r>
              <a:rPr lang="tr-TR" sz="2200" dirty="0"/>
              <a:t>Alkol bağımlılığı;</a:t>
            </a:r>
          </a:p>
          <a:p>
            <a:pPr>
              <a:lnSpc>
                <a:spcPct val="150000"/>
              </a:lnSpc>
            </a:pPr>
            <a:endParaRPr lang="tr-TR" sz="2200" dirty="0"/>
          </a:p>
          <a:p>
            <a:pPr marL="342900" indent="-342900">
              <a:lnSpc>
                <a:spcPct val="150000"/>
              </a:lnSpc>
              <a:buFont typeface="Arial" panose="020B0604020202020204" pitchFamily="34" charset="0"/>
              <a:buChar char="•"/>
            </a:pPr>
            <a:r>
              <a:rPr lang="tr-TR" sz="2200" dirty="0"/>
              <a:t>Alkol kullanma isteği ile seyreden, </a:t>
            </a:r>
          </a:p>
          <a:p>
            <a:pPr marL="342900" indent="-342900">
              <a:lnSpc>
                <a:spcPct val="150000"/>
              </a:lnSpc>
              <a:buFont typeface="Arial" panose="020B0604020202020204" pitchFamily="34" charset="0"/>
              <a:buChar char="•"/>
            </a:pPr>
            <a:r>
              <a:rPr lang="tr-TR" sz="2200" dirty="0"/>
              <a:t>Alkole karşı </a:t>
            </a:r>
            <a:r>
              <a:rPr lang="tr-TR" sz="2200" b="1" dirty="0"/>
              <a:t>tolerans</a:t>
            </a:r>
            <a:r>
              <a:rPr lang="tr-TR" sz="2200" dirty="0"/>
              <a:t> ve </a:t>
            </a:r>
            <a:r>
              <a:rPr lang="tr-TR" sz="2200" b="1" dirty="0"/>
              <a:t>yoksunluk</a:t>
            </a:r>
            <a:r>
              <a:rPr lang="tr-TR" sz="2200" dirty="0"/>
              <a:t> belirtilerinin ortaya çıktığı, </a:t>
            </a:r>
          </a:p>
          <a:p>
            <a:pPr marL="342900" indent="-342900">
              <a:lnSpc>
                <a:spcPct val="150000"/>
              </a:lnSpc>
              <a:buFont typeface="Arial" panose="020B0604020202020204" pitchFamily="34" charset="0"/>
              <a:buChar char="•"/>
            </a:pPr>
            <a:r>
              <a:rPr lang="tr-TR" sz="2200" dirty="0"/>
              <a:t>Alkol kullanımı nedeni ile kişinin yaşamının olumsuz etkilendiği ruhsal bir tablodur.</a:t>
            </a:r>
          </a:p>
        </p:txBody>
      </p:sp>
    </p:spTree>
    <p:extLst>
      <p:ext uri="{BB962C8B-B14F-4D97-AF65-F5344CB8AC3E}">
        <p14:creationId xmlns:p14="http://schemas.microsoft.com/office/powerpoint/2010/main" val="358245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734</TotalTime>
  <Words>1017</Words>
  <Application>Microsoft Macintosh PowerPoint</Application>
  <PresentationFormat>Geniş ekran</PresentationFormat>
  <Paragraphs>236</Paragraphs>
  <Slides>33</Slides>
  <Notes>32</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33</vt:i4>
      </vt:variant>
    </vt:vector>
  </HeadingPairs>
  <TitlesOfParts>
    <vt:vector size="41" baseType="lpstr">
      <vt:lpstr>Andalus</vt:lpstr>
      <vt:lpstr>Aptos</vt:lpstr>
      <vt:lpstr>Aptos Display</vt:lpstr>
      <vt:lpstr>Arial</vt:lpstr>
      <vt:lpstr>Calibri</vt:lpstr>
      <vt:lpstr>Cambria</vt:lpstr>
      <vt:lpstr>Century Gothic</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Yasin Aktaş</dc:creator>
  <cp:lastModifiedBy>Batuhan Tanrıverdi</cp:lastModifiedBy>
  <cp:revision>74</cp:revision>
  <dcterms:created xsi:type="dcterms:W3CDTF">2025-03-26T13:00:00Z</dcterms:created>
  <dcterms:modified xsi:type="dcterms:W3CDTF">2025-08-12T09:13:41Z</dcterms:modified>
</cp:coreProperties>
</file>